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97" r:id="rId1"/>
  </p:sldMasterIdLst>
  <p:notesMasterIdLst>
    <p:notesMasterId r:id="rId16"/>
  </p:notesMasterIdLst>
  <p:handoutMasterIdLst>
    <p:handoutMasterId r:id="rId17"/>
  </p:handoutMasterIdLst>
  <p:sldIdLst>
    <p:sldId id="416" r:id="rId2"/>
    <p:sldId id="417" r:id="rId3"/>
    <p:sldId id="368" r:id="rId4"/>
    <p:sldId id="372" r:id="rId5"/>
    <p:sldId id="395" r:id="rId6"/>
    <p:sldId id="397" r:id="rId7"/>
    <p:sldId id="399" r:id="rId8"/>
    <p:sldId id="398" r:id="rId9"/>
    <p:sldId id="418" r:id="rId10"/>
    <p:sldId id="401" r:id="rId11"/>
    <p:sldId id="419" r:id="rId12"/>
    <p:sldId id="420" r:id="rId13"/>
    <p:sldId id="402" r:id="rId14"/>
    <p:sldId id="396" r:id="rId15"/>
  </p:sldIdLst>
  <p:sldSz cx="9906000" cy="6858000" type="A4"/>
  <p:notesSz cx="6797675" cy="9926638"/>
  <p:custDataLst>
    <p:tags r:id="rId18"/>
  </p:custDataLst>
  <p:defaultTextStyle>
    <a:defPPr lvl="0">
      <a:defRPr lang="da-DK"/>
    </a:defPPr>
    <a:lvl1pPr lvl="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160" lvl="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320" lvl="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480" lvl="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63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5799" algn="l" defTabSz="91432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2959" algn="l" defTabSz="91432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118" algn="l" defTabSz="91432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278" algn="l" defTabSz="91432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065">
          <p15:clr>
            <a:srgbClr val="A4A3A4"/>
          </p15:clr>
        </p15:guide>
        <p15:guide id="2" orient="horz" pos="749">
          <p15:clr>
            <a:srgbClr val="A4A3A4"/>
          </p15:clr>
        </p15:guide>
        <p15:guide id="3" orient="horz" pos="3741">
          <p15:clr>
            <a:srgbClr val="A4A3A4"/>
          </p15:clr>
        </p15:guide>
        <p15:guide id="4" orient="horz" pos="4187">
          <p15:clr>
            <a:srgbClr val="A4A3A4"/>
          </p15:clr>
        </p15:guide>
        <p15:guide id="5" orient="horz" pos="2211">
          <p15:clr>
            <a:srgbClr val="A4A3A4"/>
          </p15:clr>
        </p15:guide>
        <p15:guide id="6" orient="horz" pos="2280">
          <p15:clr>
            <a:srgbClr val="A4A3A4"/>
          </p15:clr>
        </p15:guide>
        <p15:guide id="7" orient="horz" pos="112">
          <p15:clr>
            <a:srgbClr val="A4A3A4"/>
          </p15:clr>
        </p15:guide>
        <p15:guide id="8" pos="249">
          <p15:clr>
            <a:srgbClr val="A4A3A4"/>
          </p15:clr>
        </p15:guide>
        <p15:guide id="9" pos="5992">
          <p15:clr>
            <a:srgbClr val="A4A3A4"/>
          </p15:clr>
        </p15:guide>
        <p15:guide id="10" pos="3076">
          <p15:clr>
            <a:srgbClr val="A4A3A4"/>
          </p15:clr>
        </p15:guide>
        <p15:guide id="11" pos="316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646B00"/>
    <a:srgbClr val="E4E5E0"/>
    <a:srgbClr val="D4D47E"/>
    <a:srgbClr val="595959"/>
    <a:srgbClr val="183A5C"/>
    <a:srgbClr val="6B90B6"/>
    <a:srgbClr val="1F5C0C"/>
    <a:srgbClr val="A1C589"/>
    <a:srgbClr val="A05D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568" autoAdjust="0"/>
    <p:restoredTop sz="71665" autoAdjust="0"/>
  </p:normalViewPr>
  <p:slideViewPr>
    <p:cSldViewPr snapToGrid="0">
      <p:cViewPr varScale="1">
        <p:scale>
          <a:sx n="116" d="100"/>
          <a:sy n="116" d="100"/>
        </p:scale>
        <p:origin x="720" y="108"/>
      </p:cViewPr>
      <p:guideLst>
        <p:guide orient="horz" pos="4065"/>
        <p:guide orient="horz" pos="749"/>
        <p:guide orient="horz" pos="3741"/>
        <p:guide orient="horz" pos="4187"/>
        <p:guide orient="horz" pos="2211"/>
        <p:guide orient="horz" pos="2280"/>
        <p:guide orient="horz" pos="112"/>
        <p:guide pos="249"/>
        <p:guide pos="5992"/>
        <p:guide pos="3076"/>
        <p:guide pos="316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226"/>
    </p:cViewPr>
  </p:sorterViewPr>
  <p:notesViewPr>
    <p:cSldViewPr snapToGrid="0" showGuides="1">
      <p:cViewPr varScale="1">
        <p:scale>
          <a:sx n="88" d="100"/>
          <a:sy n="88" d="100"/>
        </p:scale>
        <p:origin x="-3804" y="-102"/>
      </p:cViewPr>
      <p:guideLst>
        <p:guide orient="horz" pos="3126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247" cy="496732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49826" y="0"/>
            <a:ext cx="2946246" cy="496732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r">
              <a:defRPr sz="1200"/>
            </a:lvl1pPr>
          </a:lstStyle>
          <a:p>
            <a:fld id="{DA526B7E-4E69-4316-A373-BAD7945F255F}" type="datetimeFigureOut">
              <a:rPr lang="en-GB" smtClean="0"/>
              <a:pPr/>
              <a:t>13/12/2016</a:t>
            </a:fld>
            <a:endParaRPr lang="en-GB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1" y="9428309"/>
            <a:ext cx="2946247" cy="496731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3"/>
          </p:nvPr>
        </p:nvSpPr>
        <p:spPr>
          <a:xfrm>
            <a:off x="3849826" y="9428309"/>
            <a:ext cx="2946246" cy="496731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r">
              <a:defRPr sz="1200"/>
            </a:lvl1pPr>
          </a:lstStyle>
          <a:p>
            <a:fld id="{5CD57E57-8544-41DD-9E4D-E797284126E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158097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5660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08" tIns="46054" rIns="92108" bIns="46054" numCol="1" anchor="t" anchorCtr="0" compatLnSpc="1">
            <a:prstTxWarp prst="textNoShape">
              <a:avLst/>
            </a:prstTxWarp>
          </a:bodyPr>
          <a:lstStyle>
            <a:lvl1pPr>
              <a:buFontTx/>
              <a:buNone/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2" y="0"/>
            <a:ext cx="2945660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08" tIns="46054" rIns="92108" bIns="46054" numCol="1" anchor="t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09613" y="744538"/>
            <a:ext cx="537845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4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08" tIns="46054" rIns="92108" bIns="460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8584"/>
            <a:ext cx="2945660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08" tIns="46054" rIns="92108" bIns="46054" numCol="1" anchor="b" anchorCtr="0" compatLnSpc="1">
            <a:prstTxWarp prst="textNoShape">
              <a:avLst/>
            </a:prstTxWarp>
          </a:bodyPr>
          <a:lstStyle>
            <a:lvl1pPr>
              <a:buFontTx/>
              <a:buNone/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2" y="9428584"/>
            <a:ext cx="2945660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08" tIns="46054" rIns="92108" bIns="46054" numCol="1" anchor="b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0EAA2392-EDAE-4E89-9F86-516214C2A846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242951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16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32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48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63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5799" algn="l" defTabSz="9143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59" algn="l" defTabSz="9143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18" algn="l" defTabSz="9143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78" algn="l" defTabSz="9143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jpeg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7" Type="http://schemas.openxmlformats.org/officeDocument/2006/relationships/oleObject" Target="../embeddings/oleObject5.bin"/><Relationship Id="rId2" Type="http://schemas.openxmlformats.org/officeDocument/2006/relationships/tags" Target="../tags/tag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7" Type="http://schemas.openxmlformats.org/officeDocument/2006/relationships/oleObject" Target="../embeddings/oleObject7.bin"/><Relationship Id="rId2" Type="http://schemas.openxmlformats.org/officeDocument/2006/relationships/tags" Target="../tags/tag9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.bin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7" Type="http://schemas.openxmlformats.org/officeDocument/2006/relationships/oleObject" Target="../embeddings/oleObject9.bin"/><Relationship Id="rId2" Type="http://schemas.openxmlformats.org/officeDocument/2006/relationships/tags" Target="../tags/tag1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8.bin"/><Relationship Id="rId4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0.bin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eldia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906000" cy="4391999"/>
          </a:xfrm>
          <a:prstGeom prst="rect">
            <a:avLst/>
          </a:prstGeom>
          <a:solidFill>
            <a:srgbClr val="E4E5E0"/>
          </a:solidFill>
        </p:spPr>
        <p:txBody>
          <a:bodyPr bIns="1800000" anchor="b" anchorCtr="0"/>
          <a:lstStyle>
            <a:lvl1pPr marL="0" indent="0" algn="ctr">
              <a:buNone/>
              <a:defRPr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dirty="0" smtClean="0"/>
              <a:t>Click icon to add picture</a:t>
            </a:r>
            <a:endParaRPr lang="en-GB" dirty="0"/>
          </a:p>
        </p:txBody>
      </p:sp>
      <p:graphicFrame>
        <p:nvGraphicFramePr>
          <p:cNvPr id="9" name="Objekt 8" hidden="1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64275913"/>
              </p:ext>
            </p:extLst>
          </p:nvPr>
        </p:nvGraphicFramePr>
        <p:xfrm>
          <a:off x="2" y="1"/>
          <a:ext cx="17198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622" name="think-cell Slide" r:id="rId4" imgW="0" imgH="0" progId="TCLayout.ActiveDocument.1">
                  <p:embed/>
                </p:oleObj>
              </mc:Choice>
              <mc:Fallback>
                <p:oleObj name="think-cell Slide" r:id="rId4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" y="1"/>
                        <a:ext cx="17198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Subtitle 32"/>
          <p:cNvSpPr>
            <a:spLocks noGrp="1"/>
          </p:cNvSpPr>
          <p:nvPr>
            <p:ph type="subTitle" idx="1"/>
          </p:nvPr>
        </p:nvSpPr>
        <p:spPr>
          <a:xfrm>
            <a:off x="565200" y="1404338"/>
            <a:ext cx="5113894" cy="40798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cap="none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GB" dirty="0" smtClean="0"/>
              <a:t>Click to edit Master subtitle style</a:t>
            </a:r>
            <a:endParaRPr lang="en-GB" dirty="0"/>
          </a:p>
        </p:txBody>
      </p:sp>
      <p:sp>
        <p:nvSpPr>
          <p:cNvPr id="27" name="Text Placeholder 33"/>
          <p:cNvSpPr>
            <a:spLocks noGrp="1"/>
          </p:cNvSpPr>
          <p:nvPr>
            <p:ph type="body" sz="quarter" idx="12"/>
          </p:nvPr>
        </p:nvSpPr>
        <p:spPr>
          <a:xfrm>
            <a:off x="565200" y="4552703"/>
            <a:ext cx="3379786" cy="18850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28" name="Text Placeholder 34"/>
          <p:cNvSpPr>
            <a:spLocks noGrp="1"/>
          </p:cNvSpPr>
          <p:nvPr>
            <p:ph type="body" sz="quarter" idx="13"/>
          </p:nvPr>
        </p:nvSpPr>
        <p:spPr>
          <a:xfrm>
            <a:off x="565200" y="4766089"/>
            <a:ext cx="3379786" cy="18466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pic>
        <p:nvPicPr>
          <p:cNvPr id="32" name="Billede 7" descr="DONG Energy CMYK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34006" y="6242540"/>
            <a:ext cx="1260000" cy="40339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565495" y="432000"/>
            <a:ext cx="5101880" cy="825487"/>
          </a:xfrm>
        </p:spPr>
        <p:txBody>
          <a:bodyPr anchor="b" anchorCtr="0"/>
          <a:lstStyle>
            <a:lvl1pPr>
              <a:defRPr sz="2500" cap="all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GB" dirty="0" smtClean="0"/>
              <a:t>Click to add </a:t>
            </a:r>
            <a:br>
              <a:rPr lang="en-GB" dirty="0" smtClean="0"/>
            </a:br>
            <a:r>
              <a:rPr lang="en-GB" dirty="0" smtClean="0"/>
              <a:t>Master Title</a:t>
            </a:r>
            <a:endParaRPr lang="en-GB" dirty="0"/>
          </a:p>
        </p:txBody>
      </p:sp>
      <p:cxnSp>
        <p:nvCxnSpPr>
          <p:cNvPr id="12" name="Straight Connector 11"/>
          <p:cNvCxnSpPr/>
          <p:nvPr/>
        </p:nvCxnSpPr>
        <p:spPr bwMode="auto">
          <a:xfrm>
            <a:off x="403200" y="0"/>
            <a:ext cx="0" cy="1186907"/>
          </a:xfrm>
          <a:prstGeom prst="line">
            <a:avLst/>
          </a:prstGeom>
          <a:solidFill>
            <a:schemeClr val="accent2"/>
          </a:solidFill>
          <a:ln w="28575" cap="flat" cmpd="sng" algn="ctr">
            <a:solidFill>
              <a:srgbClr val="C30F10"/>
            </a:solidFill>
            <a:prstDash val="solid"/>
            <a:round/>
            <a:headEnd type="none" w="med" len="med"/>
            <a:tailEnd type="none"/>
          </a:ln>
          <a:effectLst/>
        </p:spPr>
      </p:cxnSp>
      <p:pic>
        <p:nvPicPr>
          <p:cNvPr id="10" name="Billede 7" descr="DONG Energy CMYK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8234006" y="6242540"/>
            <a:ext cx="1260000" cy="403390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 bwMode="auto">
          <a:xfrm>
            <a:off x="403200" y="0"/>
            <a:ext cx="0" cy="1186907"/>
          </a:xfrm>
          <a:prstGeom prst="line">
            <a:avLst/>
          </a:prstGeom>
          <a:solidFill>
            <a:schemeClr val="accent2"/>
          </a:solidFill>
          <a:ln w="28575" cap="flat" cmpd="sng" algn="ctr">
            <a:solidFill>
              <a:srgbClr val="C30F10"/>
            </a:solidFill>
            <a:prstDash val="solid"/>
            <a:round/>
            <a:headEnd type="none" w="med" len="med"/>
            <a:tailEnd type="none"/>
          </a:ln>
          <a:effectLst/>
        </p:spPr>
      </p:cxnSp>
    </p:spTree>
    <p:extLst>
      <p:ext uri="{BB962C8B-B14F-4D97-AF65-F5344CB8AC3E}">
        <p14:creationId xmlns:p14="http://schemas.microsoft.com/office/powerpoint/2010/main" val="11219786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orisontal_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7"/>
          <p:cNvSpPr>
            <a:spLocks noGrp="1"/>
          </p:cNvSpPr>
          <p:nvPr>
            <p:ph type="title"/>
          </p:nvPr>
        </p:nvSpPr>
        <p:spPr>
          <a:xfrm rot="5400000">
            <a:off x="6317823" y="2757060"/>
            <a:ext cx="5626829" cy="727200"/>
          </a:xfrm>
          <a:prstGeom prst="rect">
            <a:avLst/>
          </a:prstGeom>
        </p:spPr>
        <p:txBody>
          <a:bodyPr lIns="0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92400" y="6524624"/>
            <a:ext cx="311269" cy="1164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F80455-B95E-4563-BCE1-6E41F1EBC0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  <p:custDataLst>
              <p:tags r:id="rId1"/>
            </p:custDataLst>
          </p:nvPr>
        </p:nvSpPr>
        <p:spPr bwMode="auto">
          <a:xfrm>
            <a:off x="5155849" y="6524625"/>
            <a:ext cx="2790475" cy="116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r">
              <a:buFontTx/>
              <a:buNone/>
              <a:defRPr sz="800">
                <a:solidFill>
                  <a:srgbClr val="929497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03847" y="6524624"/>
            <a:ext cx="4035600" cy="116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buFontTx/>
              <a:buNone/>
              <a:defRPr sz="800" cap="all" baseline="0">
                <a:solidFill>
                  <a:srgbClr val="929497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1" name="Content Placeholder 5"/>
          <p:cNvSpPr>
            <a:spLocks noGrp="1"/>
          </p:cNvSpPr>
          <p:nvPr>
            <p:ph idx="14"/>
          </p:nvPr>
        </p:nvSpPr>
        <p:spPr>
          <a:xfrm rot="5400000">
            <a:off x="1772928" y="-1063742"/>
            <a:ext cx="5624939" cy="8380221"/>
          </a:xfrm>
          <a:prstGeom prst="rect">
            <a:avLst/>
          </a:prstGeom>
        </p:spPr>
        <p:txBody>
          <a:bodyPr lIns="0" tIns="0" rIns="0"/>
          <a:lstStyle>
            <a:lvl1pPr marL="177800" indent="-177800">
              <a:spcBef>
                <a:spcPts val="250"/>
              </a:spcBef>
              <a:buSzPct val="85000"/>
              <a:buFont typeface="Wingdings" panose="05000000000000000000" pitchFamily="2" charset="2"/>
              <a:buChar char="§"/>
              <a:defRPr sz="1200" baseline="0">
                <a:latin typeface="+mj-lt"/>
              </a:defRPr>
            </a:lvl1pPr>
            <a:lvl2pPr marL="269875" indent="-90488">
              <a:buFont typeface="Arial" panose="020B0604020202020204" pitchFamily="34" charset="0"/>
              <a:buChar char="-"/>
              <a:defRPr sz="1200">
                <a:latin typeface="+mj-lt"/>
              </a:defRPr>
            </a:lvl2pPr>
            <a:lvl3pPr marL="361950" indent="-92075">
              <a:buFont typeface="Arial" panose="020B0604020202020204" pitchFamily="34" charset="0"/>
              <a:buChar char="-"/>
              <a:defRPr sz="1200">
                <a:latin typeface="+mj-lt"/>
              </a:defRPr>
            </a:lvl3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88717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One box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2400" y="1187999"/>
            <a:ext cx="9118800" cy="4750839"/>
          </a:xfrm>
          <a:prstGeom prst="rect">
            <a:avLst/>
          </a:prstGeom>
          <a:solidFill>
            <a:srgbClr val="E4E5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t"/>
          <a:lstStyle/>
          <a:p>
            <a:pPr algn="ctr">
              <a:spcAft>
                <a:spcPts val="300"/>
              </a:spcAft>
            </a:pPr>
            <a:endParaRPr lang="en-GB" sz="1000" b="1" dirty="0" smtClean="0">
              <a:solidFill>
                <a:schemeClr val="tx1"/>
              </a:solidFill>
            </a:endParaRPr>
          </a:p>
        </p:txBody>
      </p:sp>
      <p:sp>
        <p:nvSpPr>
          <p:cNvPr id="17" name="Content Placeholder 5"/>
          <p:cNvSpPr>
            <a:spLocks noGrp="1"/>
          </p:cNvSpPr>
          <p:nvPr>
            <p:ph idx="1"/>
          </p:nvPr>
        </p:nvSpPr>
        <p:spPr>
          <a:xfrm>
            <a:off x="546450" y="1322056"/>
            <a:ext cx="8814907" cy="4464961"/>
          </a:xfrm>
          <a:prstGeom prst="rect">
            <a:avLst/>
          </a:prstGeom>
        </p:spPr>
        <p:txBody>
          <a:bodyPr lIns="0" tIns="0" rIns="0"/>
          <a:lstStyle>
            <a:lvl1pPr marL="177800" indent="-177800">
              <a:spcBef>
                <a:spcPts val="250"/>
              </a:spcBef>
              <a:buSzPct val="85000"/>
              <a:buFont typeface="Wingdings" panose="05000000000000000000" pitchFamily="2" charset="2"/>
              <a:buChar char="§"/>
              <a:defRPr sz="1200" baseline="0">
                <a:latin typeface="+mj-lt"/>
              </a:defRPr>
            </a:lvl1pPr>
            <a:lvl2pPr marL="269875" indent="-90488">
              <a:buFont typeface="Arial" panose="020B0604020202020204" pitchFamily="34" charset="0"/>
              <a:buChar char="-"/>
              <a:defRPr sz="1200">
                <a:latin typeface="+mj-lt"/>
              </a:defRPr>
            </a:lvl2pPr>
            <a:lvl3pPr marL="361950" indent="-92075">
              <a:buFont typeface="Arial" panose="020B0604020202020204" pitchFamily="34" charset="0"/>
              <a:buChar char="-"/>
              <a:defRPr sz="1200">
                <a:latin typeface="+mj-lt"/>
              </a:defRPr>
            </a:lvl3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</p:txBody>
      </p:sp>
      <p:sp>
        <p:nvSpPr>
          <p:cNvPr id="5" name="Title 7"/>
          <p:cNvSpPr>
            <a:spLocks noGrp="1"/>
          </p:cNvSpPr>
          <p:nvPr>
            <p:ph type="title"/>
          </p:nvPr>
        </p:nvSpPr>
        <p:spPr>
          <a:xfrm>
            <a:off x="392400" y="338400"/>
            <a:ext cx="9108000" cy="687600"/>
          </a:xfrm>
          <a:prstGeom prst="rect">
            <a:avLst/>
          </a:prstGeom>
        </p:spPr>
        <p:txBody>
          <a:bodyPr lIns="0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92400" y="6524624"/>
            <a:ext cx="311269" cy="1164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F80455-B95E-4563-BCE1-6E41F1EBC0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2"/>
            <p:custDataLst>
              <p:tags r:id="rId1"/>
            </p:custDataLst>
          </p:nvPr>
        </p:nvSpPr>
        <p:spPr bwMode="auto">
          <a:xfrm>
            <a:off x="5155849" y="6524625"/>
            <a:ext cx="2790475" cy="116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r">
              <a:buFontTx/>
              <a:buNone/>
              <a:defRPr sz="800">
                <a:solidFill>
                  <a:srgbClr val="929497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 bwMode="auto">
          <a:xfrm>
            <a:off x="703847" y="6524624"/>
            <a:ext cx="4035600" cy="116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 lvl="0">
              <a:defRPr lang="da-DK"/>
            </a:defPPr>
            <a:lvl1pPr lvl="1" algn="l" rtl="0" fontAlgn="base">
              <a:spcBef>
                <a:spcPct val="0"/>
              </a:spcBef>
              <a:spcAft>
                <a:spcPct val="0"/>
              </a:spcAft>
              <a:buFontTx/>
              <a:buNone/>
              <a:defRPr sz="800" kern="1200" cap="all" baseline="0">
                <a:solidFill>
                  <a:srgbClr val="929497"/>
                </a:solidFill>
                <a:latin typeface="Arial" charset="0"/>
                <a:ea typeface="+mn-ea"/>
                <a:cs typeface="+mn-cs"/>
              </a:defRPr>
            </a:lvl1pPr>
            <a:lvl2pPr marL="457160" lvl="2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320" lvl="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480" lvl="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63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5799" algn="l" defTabSz="91432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2959" algn="l" defTabSz="91432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118" algn="l" defTabSz="91432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278" algn="l" defTabSz="91432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endParaRPr lang="en-GB" dirty="0"/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05600" y="6523200"/>
            <a:ext cx="4035600" cy="116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buFontTx/>
              <a:buNone/>
              <a:defRPr sz="800" cap="all" baseline="0">
                <a:solidFill>
                  <a:srgbClr val="929497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392400" y="1187999"/>
            <a:ext cx="9118800" cy="4750839"/>
          </a:xfrm>
          <a:prstGeom prst="rect">
            <a:avLst/>
          </a:prstGeom>
          <a:solidFill>
            <a:srgbClr val="E4E5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t"/>
          <a:lstStyle/>
          <a:p>
            <a:pPr algn="ctr">
              <a:spcAft>
                <a:spcPts val="300"/>
              </a:spcAft>
            </a:pPr>
            <a:endParaRPr lang="en-GB" sz="1000" b="1" dirty="0" smtClean="0">
              <a:solidFill>
                <a:schemeClr val="tx1"/>
              </a:solidFill>
            </a:endParaRPr>
          </a:p>
        </p:txBody>
      </p:sp>
      <p:sp>
        <p:nvSpPr>
          <p:cNvPr id="12" name="Rectangle 5"/>
          <p:cNvSpPr txBox="1">
            <a:spLocks noChangeArrowheads="1"/>
          </p:cNvSpPr>
          <p:nvPr userDrawn="1"/>
        </p:nvSpPr>
        <p:spPr bwMode="auto">
          <a:xfrm>
            <a:off x="703847" y="6524624"/>
            <a:ext cx="4035600" cy="116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 lvl="0">
              <a:defRPr lang="da-DK"/>
            </a:defPPr>
            <a:lvl1pPr lvl="1" algn="l" rtl="0" fontAlgn="base">
              <a:spcBef>
                <a:spcPct val="0"/>
              </a:spcBef>
              <a:spcAft>
                <a:spcPct val="0"/>
              </a:spcAft>
              <a:buFontTx/>
              <a:buNone/>
              <a:defRPr sz="800" kern="1200" cap="all" baseline="0">
                <a:solidFill>
                  <a:srgbClr val="929497"/>
                </a:solidFill>
                <a:latin typeface="Arial" charset="0"/>
                <a:ea typeface="+mn-ea"/>
                <a:cs typeface="+mn-cs"/>
              </a:defRPr>
            </a:lvl1pPr>
            <a:lvl2pPr marL="457160" lvl="2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320" lvl="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480" lvl="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63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5799" algn="l" defTabSz="91432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2959" algn="l" defTabSz="91432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118" algn="l" defTabSz="91432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278" algn="l" defTabSz="91432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25607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One box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2922122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718" name="think-cell Slide" r:id="rId5" imgW="335" imgH="325" progId="TCLayout.ActiveDocument.1">
                  <p:embed/>
                </p:oleObj>
              </mc:Choice>
              <mc:Fallback>
                <p:oleObj name="think-cell Slide" r:id="rId5" imgW="335" imgH="32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7"/>
          <p:cNvSpPr>
            <a:spLocks noGrp="1"/>
          </p:cNvSpPr>
          <p:nvPr>
            <p:ph type="title"/>
          </p:nvPr>
        </p:nvSpPr>
        <p:spPr>
          <a:xfrm>
            <a:off x="392400" y="338400"/>
            <a:ext cx="9108000" cy="687600"/>
          </a:xfrm>
          <a:prstGeom prst="rect">
            <a:avLst/>
          </a:prstGeom>
        </p:spPr>
        <p:txBody>
          <a:bodyPr lIns="0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92400" y="6524624"/>
            <a:ext cx="311269" cy="1164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F80455-B95E-4563-BCE1-6E41F1EBC0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2"/>
            <p:custDataLst>
              <p:tags r:id="rId3"/>
            </p:custDataLst>
          </p:nvPr>
        </p:nvSpPr>
        <p:spPr bwMode="auto">
          <a:xfrm>
            <a:off x="5155849" y="6524625"/>
            <a:ext cx="2790475" cy="116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r">
              <a:buFontTx/>
              <a:buNone/>
              <a:defRPr sz="800">
                <a:solidFill>
                  <a:srgbClr val="929497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03847" y="6524624"/>
            <a:ext cx="4035600" cy="116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buFontTx/>
              <a:buNone/>
              <a:defRPr sz="800" cap="all" baseline="0">
                <a:solidFill>
                  <a:srgbClr val="929497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" name="Content Placeholder 5"/>
          <p:cNvSpPr>
            <a:spLocks noGrp="1"/>
          </p:cNvSpPr>
          <p:nvPr>
            <p:ph idx="1"/>
          </p:nvPr>
        </p:nvSpPr>
        <p:spPr>
          <a:xfrm>
            <a:off x="395288" y="1189038"/>
            <a:ext cx="9117012" cy="4749800"/>
          </a:xfrm>
          <a:prstGeom prst="rect">
            <a:avLst/>
          </a:prstGeom>
        </p:spPr>
        <p:txBody>
          <a:bodyPr lIns="0" tIns="0" rIns="0"/>
          <a:lstStyle>
            <a:lvl1pPr marL="177800" indent="-177800">
              <a:spcBef>
                <a:spcPts val="250"/>
              </a:spcBef>
              <a:buSzPct val="85000"/>
              <a:buFont typeface="Wingdings" panose="05000000000000000000" pitchFamily="2" charset="2"/>
              <a:buChar char="§"/>
              <a:defRPr sz="1200" baseline="0">
                <a:latin typeface="+mj-lt"/>
              </a:defRPr>
            </a:lvl1pPr>
            <a:lvl2pPr marL="269875" indent="-90488">
              <a:buFont typeface="Arial" panose="020B0604020202020204" pitchFamily="34" charset="0"/>
              <a:buChar char="-"/>
              <a:defRPr sz="1200">
                <a:latin typeface="+mj-lt"/>
              </a:defRPr>
            </a:lvl2pPr>
            <a:lvl3pPr marL="361950" indent="-92075">
              <a:buFont typeface="Arial" panose="020B0604020202020204" pitchFamily="34" charset="0"/>
              <a:buChar char="-"/>
              <a:defRPr sz="1200">
                <a:latin typeface="+mj-lt"/>
              </a:defRPr>
            </a:lvl3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75607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box templat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5021550" y="1187999"/>
            <a:ext cx="4490750" cy="4750839"/>
          </a:xfrm>
          <a:prstGeom prst="rect">
            <a:avLst/>
          </a:prstGeom>
          <a:solidFill>
            <a:srgbClr val="E4E5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t"/>
          <a:lstStyle/>
          <a:p>
            <a:pPr algn="ctr">
              <a:spcAft>
                <a:spcPts val="300"/>
              </a:spcAft>
            </a:pPr>
            <a:endParaRPr lang="en-GB" sz="1000" b="1" dirty="0" smtClean="0">
              <a:solidFill>
                <a:schemeClr val="tx1"/>
              </a:solidFill>
            </a:endParaRPr>
          </a:p>
        </p:txBody>
      </p:sp>
      <p:sp>
        <p:nvSpPr>
          <p:cNvPr id="22" name="Content Placeholder 5"/>
          <p:cNvSpPr>
            <a:spLocks noGrp="1"/>
          </p:cNvSpPr>
          <p:nvPr>
            <p:ph idx="15"/>
          </p:nvPr>
        </p:nvSpPr>
        <p:spPr>
          <a:xfrm>
            <a:off x="5176178" y="1321200"/>
            <a:ext cx="4181494" cy="4464961"/>
          </a:xfrm>
          <a:prstGeom prst="rect">
            <a:avLst/>
          </a:prstGeom>
        </p:spPr>
        <p:txBody>
          <a:bodyPr lIns="0" tIns="0" rIns="0"/>
          <a:lstStyle>
            <a:lvl1pPr marL="177800" indent="-177800">
              <a:spcBef>
                <a:spcPts val="250"/>
              </a:spcBef>
              <a:buSzPct val="85000"/>
              <a:buFont typeface="Wingdings" panose="05000000000000000000" pitchFamily="2" charset="2"/>
              <a:buChar char="§"/>
              <a:defRPr sz="1200" baseline="0">
                <a:latin typeface="+mj-lt"/>
              </a:defRPr>
            </a:lvl1pPr>
            <a:lvl2pPr marL="269875" indent="-90488">
              <a:buFont typeface="Arial" panose="020B0604020202020204" pitchFamily="34" charset="0"/>
              <a:buChar char="-"/>
              <a:defRPr sz="1200">
                <a:latin typeface="+mj-lt"/>
              </a:defRPr>
            </a:lvl2pPr>
            <a:lvl3pPr marL="361950" indent="-92075">
              <a:buFont typeface="Arial" panose="020B0604020202020204" pitchFamily="34" charset="0"/>
              <a:buChar char="-"/>
              <a:defRPr sz="1200">
                <a:latin typeface="+mj-lt"/>
              </a:defRPr>
            </a:lvl3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92400" y="1187999"/>
            <a:ext cx="4490750" cy="4750839"/>
          </a:xfrm>
          <a:prstGeom prst="rect">
            <a:avLst/>
          </a:prstGeom>
          <a:solidFill>
            <a:srgbClr val="E4E5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t"/>
          <a:lstStyle/>
          <a:p>
            <a:pPr algn="ctr">
              <a:spcAft>
                <a:spcPts val="300"/>
              </a:spcAft>
            </a:pPr>
            <a:endParaRPr lang="en-GB" sz="1000" b="1" dirty="0" smtClean="0">
              <a:solidFill>
                <a:schemeClr val="tx1"/>
              </a:solidFill>
            </a:endParaRPr>
          </a:p>
        </p:txBody>
      </p:sp>
      <p:sp>
        <p:nvSpPr>
          <p:cNvPr id="20" name="Content Placeholder 5"/>
          <p:cNvSpPr>
            <a:spLocks noGrp="1"/>
          </p:cNvSpPr>
          <p:nvPr>
            <p:ph idx="14"/>
          </p:nvPr>
        </p:nvSpPr>
        <p:spPr>
          <a:xfrm>
            <a:off x="546451" y="1322056"/>
            <a:ext cx="4181494" cy="4464961"/>
          </a:xfrm>
          <a:prstGeom prst="rect">
            <a:avLst/>
          </a:prstGeom>
        </p:spPr>
        <p:txBody>
          <a:bodyPr lIns="0" tIns="0" rIns="0"/>
          <a:lstStyle>
            <a:lvl1pPr marL="177800" indent="-177800">
              <a:spcBef>
                <a:spcPts val="250"/>
              </a:spcBef>
              <a:buSzPct val="85000"/>
              <a:buFont typeface="Wingdings" panose="05000000000000000000" pitchFamily="2" charset="2"/>
              <a:buChar char="§"/>
              <a:defRPr sz="1200" baseline="0">
                <a:latin typeface="+mj-lt"/>
              </a:defRPr>
            </a:lvl1pPr>
            <a:lvl2pPr marL="269875" indent="-90488">
              <a:buFont typeface="Arial" panose="020B0604020202020204" pitchFamily="34" charset="0"/>
              <a:buChar char="-"/>
              <a:defRPr sz="1200">
                <a:latin typeface="+mj-lt"/>
              </a:defRPr>
            </a:lvl2pPr>
            <a:lvl3pPr marL="361950" indent="-92075">
              <a:buFont typeface="Arial" panose="020B0604020202020204" pitchFamily="34" charset="0"/>
              <a:buChar char="-"/>
              <a:defRPr sz="1200">
                <a:latin typeface="+mj-lt"/>
              </a:defRPr>
            </a:lvl3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</p:txBody>
      </p:sp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4877017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724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92400" y="6524624"/>
            <a:ext cx="311269" cy="1164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F80455-B95E-4563-BCE1-6E41F1EBC0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55849" y="6524625"/>
            <a:ext cx="2790475" cy="116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r">
              <a:buFontTx/>
              <a:buNone/>
              <a:defRPr sz="800">
                <a:solidFill>
                  <a:srgbClr val="929497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21" name="Title 7"/>
          <p:cNvSpPr>
            <a:spLocks noGrp="1"/>
          </p:cNvSpPr>
          <p:nvPr>
            <p:ph type="title"/>
          </p:nvPr>
        </p:nvSpPr>
        <p:spPr>
          <a:xfrm>
            <a:off x="392400" y="338400"/>
            <a:ext cx="9108000" cy="687600"/>
          </a:xfrm>
          <a:prstGeom prst="rect">
            <a:avLst/>
          </a:prstGeom>
        </p:spPr>
        <p:txBody>
          <a:bodyPr lIns="0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03847" y="6524624"/>
            <a:ext cx="4035600" cy="116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buFontTx/>
              <a:buNone/>
              <a:defRPr sz="800" cap="all" baseline="0">
                <a:solidFill>
                  <a:srgbClr val="929497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5021550" y="1187999"/>
            <a:ext cx="4490750" cy="4750839"/>
          </a:xfrm>
          <a:prstGeom prst="rect">
            <a:avLst/>
          </a:prstGeom>
          <a:solidFill>
            <a:srgbClr val="E4E5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t"/>
          <a:lstStyle/>
          <a:p>
            <a:pPr algn="ctr">
              <a:spcAft>
                <a:spcPts val="300"/>
              </a:spcAft>
            </a:pPr>
            <a:endParaRPr lang="en-GB" sz="1000" b="1" dirty="0" smtClean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392400" y="1187999"/>
            <a:ext cx="4490750" cy="4750839"/>
          </a:xfrm>
          <a:prstGeom prst="rect">
            <a:avLst/>
          </a:prstGeom>
          <a:solidFill>
            <a:srgbClr val="E4E5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t"/>
          <a:lstStyle/>
          <a:p>
            <a:pPr algn="ctr">
              <a:spcAft>
                <a:spcPts val="300"/>
              </a:spcAft>
            </a:pPr>
            <a:endParaRPr lang="en-GB" sz="1000" b="1" dirty="0" smtClean="0">
              <a:solidFill>
                <a:schemeClr val="tx1"/>
              </a:solidFill>
            </a:endParaRPr>
          </a:p>
        </p:txBody>
      </p:sp>
      <p:graphicFrame>
        <p:nvGraphicFramePr>
          <p:cNvPr id="16" name="Object 15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9026198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725"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276375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box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6429478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746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92400" y="6524624"/>
            <a:ext cx="311269" cy="1164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F80455-B95E-4563-BCE1-6E41F1EBC0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55849" y="6524625"/>
            <a:ext cx="2790475" cy="116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r">
              <a:buFontTx/>
              <a:buNone/>
              <a:defRPr sz="800">
                <a:solidFill>
                  <a:srgbClr val="929497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4" name="Title 7"/>
          <p:cNvSpPr>
            <a:spLocks noGrp="1"/>
          </p:cNvSpPr>
          <p:nvPr>
            <p:ph type="title"/>
          </p:nvPr>
        </p:nvSpPr>
        <p:spPr>
          <a:xfrm>
            <a:off x="392400" y="338400"/>
            <a:ext cx="9108000" cy="687600"/>
          </a:xfrm>
          <a:prstGeom prst="rect">
            <a:avLst/>
          </a:prstGeom>
        </p:spPr>
        <p:txBody>
          <a:bodyPr lIns="0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03847" y="6524624"/>
            <a:ext cx="4035600" cy="116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buFontTx/>
              <a:buNone/>
              <a:defRPr sz="800" cap="all" baseline="0">
                <a:solidFill>
                  <a:srgbClr val="929497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392400" y="1189038"/>
            <a:ext cx="4490750" cy="4749800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buSzPct val="90000"/>
              <a:buFont typeface="Wingdings" panose="05000000000000000000" pitchFamily="2" charset="2"/>
              <a:buChar char="§"/>
              <a:defRPr sz="1200">
                <a:latin typeface="+mj-lt"/>
              </a:defRPr>
            </a:lvl1pPr>
            <a:lvl2pPr marL="269875" indent="-90488">
              <a:buSzPct val="90000"/>
              <a:buFont typeface="Arial" panose="020B0604020202020204" pitchFamily="34" charset="0"/>
              <a:buChar char="-"/>
              <a:defRPr sz="1200">
                <a:latin typeface="+mj-lt"/>
              </a:defRPr>
            </a:lvl2pPr>
            <a:lvl3pPr marL="360363" indent="-90488">
              <a:buSzPct val="85000"/>
              <a:buFont typeface="Arial" panose="020B0604020202020204" pitchFamily="34" charset="0"/>
              <a:buChar char="-"/>
              <a:defRPr>
                <a:latin typeface="+mj-lt"/>
              </a:defRPr>
            </a:lvl3pPr>
            <a:lvl4pPr marL="542925" indent="-180975">
              <a:buFont typeface="Courier New" panose="02070309020205020404" pitchFamily="49" charset="0"/>
              <a:buChar char="o"/>
              <a:defRPr sz="1000" baseline="0"/>
            </a:lvl4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5022850" y="1189038"/>
            <a:ext cx="4488350" cy="4749800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buSzPct val="90000"/>
              <a:buFont typeface="Wingdings" panose="05000000000000000000" pitchFamily="2" charset="2"/>
              <a:buChar char="§"/>
              <a:defRPr sz="1200">
                <a:latin typeface="+mj-lt"/>
              </a:defRPr>
            </a:lvl1pPr>
            <a:lvl2pPr marL="269875" indent="-90488">
              <a:buSzPct val="90000"/>
              <a:buFont typeface="Arial" panose="020B0604020202020204" pitchFamily="34" charset="0"/>
              <a:buChar char="-"/>
              <a:defRPr sz="1200">
                <a:latin typeface="+mj-lt"/>
              </a:defRPr>
            </a:lvl2pPr>
            <a:lvl3pPr marL="360363" indent="-90488">
              <a:buSzPct val="85000"/>
              <a:buFont typeface="Arial" panose="020B0604020202020204" pitchFamily="34" charset="0"/>
              <a:buChar char="-"/>
              <a:defRPr>
                <a:latin typeface="+mj-lt"/>
              </a:defRPr>
            </a:lvl3pPr>
            <a:lvl4pPr marL="542925" indent="-180975">
              <a:buFont typeface="Courier New" panose="02070309020205020404" pitchFamily="49" charset="0"/>
              <a:buChar char="o"/>
              <a:defRPr sz="1000" baseline="0"/>
            </a:lvl4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</p:txBody>
      </p:sp>
      <p:graphicFrame>
        <p:nvGraphicFramePr>
          <p:cNvPr id="13" name="Object 12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76315553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747"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96162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box templat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9245926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770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92400" y="6524624"/>
            <a:ext cx="311269" cy="1164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F80455-B95E-4563-BCE1-6E41F1EBC0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55849" y="6524625"/>
            <a:ext cx="2790475" cy="116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r">
              <a:buFontTx/>
              <a:buNone/>
              <a:defRPr sz="800">
                <a:solidFill>
                  <a:srgbClr val="929497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8" name="Title 7"/>
          <p:cNvSpPr>
            <a:spLocks noGrp="1"/>
          </p:cNvSpPr>
          <p:nvPr>
            <p:ph type="title"/>
          </p:nvPr>
        </p:nvSpPr>
        <p:spPr>
          <a:xfrm>
            <a:off x="392400" y="338400"/>
            <a:ext cx="9108000" cy="687600"/>
          </a:xfrm>
          <a:prstGeom prst="rect">
            <a:avLst/>
          </a:prstGeom>
        </p:spPr>
        <p:txBody>
          <a:bodyPr lIns="0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03847" y="6524624"/>
            <a:ext cx="4035600" cy="116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buFontTx/>
              <a:buNone/>
              <a:defRPr sz="800" cap="all" baseline="0">
                <a:solidFill>
                  <a:srgbClr val="929497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24" name="Rectangle 23"/>
          <p:cNvSpPr/>
          <p:nvPr/>
        </p:nvSpPr>
        <p:spPr>
          <a:xfrm>
            <a:off x="5021550" y="1188000"/>
            <a:ext cx="4490750" cy="2321964"/>
          </a:xfrm>
          <a:prstGeom prst="rect">
            <a:avLst/>
          </a:prstGeom>
          <a:solidFill>
            <a:srgbClr val="E4E5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t"/>
          <a:lstStyle/>
          <a:p>
            <a:pPr algn="ctr">
              <a:spcAft>
                <a:spcPts val="300"/>
              </a:spcAft>
            </a:pPr>
            <a:endParaRPr lang="en-GB" sz="1000" b="1" dirty="0" smtClean="0">
              <a:solidFill>
                <a:schemeClr val="tx1"/>
              </a:solidFill>
            </a:endParaRPr>
          </a:p>
        </p:txBody>
      </p:sp>
      <p:sp>
        <p:nvSpPr>
          <p:cNvPr id="25" name="Content Placeholder 5"/>
          <p:cNvSpPr>
            <a:spLocks noGrp="1"/>
          </p:cNvSpPr>
          <p:nvPr>
            <p:ph idx="15"/>
          </p:nvPr>
        </p:nvSpPr>
        <p:spPr>
          <a:xfrm>
            <a:off x="5176178" y="1321200"/>
            <a:ext cx="4181494" cy="2052865"/>
          </a:xfrm>
          <a:prstGeom prst="rect">
            <a:avLst/>
          </a:prstGeom>
        </p:spPr>
        <p:txBody>
          <a:bodyPr lIns="0" tIns="0" rIns="0"/>
          <a:lstStyle>
            <a:lvl1pPr marL="177800" indent="-177800">
              <a:spcBef>
                <a:spcPts val="250"/>
              </a:spcBef>
              <a:buSzPct val="85000"/>
              <a:buFont typeface="Wingdings" panose="05000000000000000000" pitchFamily="2" charset="2"/>
              <a:buChar char="§"/>
              <a:defRPr sz="1200" baseline="0">
                <a:latin typeface="+mj-lt"/>
              </a:defRPr>
            </a:lvl1pPr>
            <a:lvl2pPr marL="269875" indent="-90488">
              <a:buFont typeface="Arial" panose="020B0604020202020204" pitchFamily="34" charset="0"/>
              <a:buChar char="-"/>
              <a:defRPr sz="1200">
                <a:latin typeface="+mj-lt"/>
              </a:defRPr>
            </a:lvl2pPr>
            <a:lvl3pPr marL="361950" indent="-92075">
              <a:buFont typeface="Arial" panose="020B0604020202020204" pitchFamily="34" charset="0"/>
              <a:buChar char="-"/>
              <a:defRPr sz="1200">
                <a:latin typeface="+mj-lt"/>
              </a:defRPr>
            </a:lvl3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92400" y="1188000"/>
            <a:ext cx="4490750" cy="2321964"/>
          </a:xfrm>
          <a:prstGeom prst="rect">
            <a:avLst/>
          </a:prstGeom>
          <a:solidFill>
            <a:srgbClr val="E4E5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t"/>
          <a:lstStyle/>
          <a:p>
            <a:pPr algn="ctr">
              <a:spcAft>
                <a:spcPts val="300"/>
              </a:spcAft>
            </a:pPr>
            <a:endParaRPr lang="en-GB" sz="1000" b="1" dirty="0" smtClean="0">
              <a:solidFill>
                <a:schemeClr val="tx1"/>
              </a:solidFill>
            </a:endParaRPr>
          </a:p>
        </p:txBody>
      </p:sp>
      <p:sp>
        <p:nvSpPr>
          <p:cNvPr id="27" name="Content Placeholder 5"/>
          <p:cNvSpPr>
            <a:spLocks noGrp="1"/>
          </p:cNvSpPr>
          <p:nvPr>
            <p:ph idx="14"/>
          </p:nvPr>
        </p:nvSpPr>
        <p:spPr>
          <a:xfrm>
            <a:off x="546451" y="1322056"/>
            <a:ext cx="4181494" cy="2052865"/>
          </a:xfrm>
          <a:prstGeom prst="rect">
            <a:avLst/>
          </a:prstGeom>
        </p:spPr>
        <p:txBody>
          <a:bodyPr lIns="0" tIns="0" rIns="0"/>
          <a:lstStyle>
            <a:lvl1pPr marL="177800" indent="-177800">
              <a:spcBef>
                <a:spcPts val="250"/>
              </a:spcBef>
              <a:buSzPct val="85000"/>
              <a:buFont typeface="Wingdings" panose="05000000000000000000" pitchFamily="2" charset="2"/>
              <a:buChar char="§"/>
              <a:defRPr sz="1200" baseline="0">
                <a:latin typeface="+mj-lt"/>
              </a:defRPr>
            </a:lvl1pPr>
            <a:lvl2pPr marL="269875" indent="-90488">
              <a:buFont typeface="Arial" panose="020B0604020202020204" pitchFamily="34" charset="0"/>
              <a:buChar char="-"/>
              <a:defRPr sz="1200">
                <a:latin typeface="+mj-lt"/>
              </a:defRPr>
            </a:lvl2pPr>
            <a:lvl3pPr marL="361950" indent="-92075">
              <a:buFont typeface="Arial" panose="020B0604020202020204" pitchFamily="34" charset="0"/>
              <a:buChar char="-"/>
              <a:defRPr sz="1200">
                <a:latin typeface="+mj-lt"/>
              </a:defRPr>
            </a:lvl3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021550" y="3618000"/>
            <a:ext cx="4490750" cy="2321964"/>
          </a:xfrm>
          <a:prstGeom prst="rect">
            <a:avLst/>
          </a:prstGeom>
          <a:solidFill>
            <a:srgbClr val="E4E5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t"/>
          <a:lstStyle/>
          <a:p>
            <a:pPr algn="ctr">
              <a:spcAft>
                <a:spcPts val="300"/>
              </a:spcAft>
            </a:pPr>
            <a:endParaRPr lang="en-GB" sz="1000" b="1" dirty="0" smtClean="0">
              <a:solidFill>
                <a:schemeClr val="tx1"/>
              </a:solidFill>
            </a:endParaRPr>
          </a:p>
        </p:txBody>
      </p:sp>
      <p:sp>
        <p:nvSpPr>
          <p:cNvPr id="29" name="Content Placeholder 5"/>
          <p:cNvSpPr>
            <a:spLocks noGrp="1"/>
          </p:cNvSpPr>
          <p:nvPr>
            <p:ph idx="16"/>
          </p:nvPr>
        </p:nvSpPr>
        <p:spPr>
          <a:xfrm>
            <a:off x="5176178" y="3750771"/>
            <a:ext cx="4181494" cy="2052865"/>
          </a:xfrm>
          <a:prstGeom prst="rect">
            <a:avLst/>
          </a:prstGeom>
        </p:spPr>
        <p:txBody>
          <a:bodyPr lIns="0" tIns="0" rIns="0"/>
          <a:lstStyle>
            <a:lvl1pPr marL="177800" indent="-177800">
              <a:spcBef>
                <a:spcPts val="250"/>
              </a:spcBef>
              <a:buSzPct val="85000"/>
              <a:buFont typeface="Wingdings" panose="05000000000000000000" pitchFamily="2" charset="2"/>
              <a:buChar char="§"/>
              <a:defRPr sz="1200" baseline="0">
                <a:latin typeface="+mj-lt"/>
              </a:defRPr>
            </a:lvl1pPr>
            <a:lvl2pPr marL="269875" indent="-90488">
              <a:buFont typeface="Arial" panose="020B0604020202020204" pitchFamily="34" charset="0"/>
              <a:buChar char="-"/>
              <a:defRPr sz="1200">
                <a:latin typeface="+mj-lt"/>
              </a:defRPr>
            </a:lvl2pPr>
            <a:lvl3pPr marL="361950" indent="-92075">
              <a:buFont typeface="Arial" panose="020B0604020202020204" pitchFamily="34" charset="0"/>
              <a:buChar char="-"/>
              <a:defRPr sz="1200">
                <a:latin typeface="+mj-lt"/>
              </a:defRPr>
            </a:lvl3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92400" y="3618000"/>
            <a:ext cx="4490750" cy="2321964"/>
          </a:xfrm>
          <a:prstGeom prst="rect">
            <a:avLst/>
          </a:prstGeom>
          <a:solidFill>
            <a:srgbClr val="E4E5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t"/>
          <a:lstStyle/>
          <a:p>
            <a:pPr algn="ctr">
              <a:spcAft>
                <a:spcPts val="300"/>
              </a:spcAft>
            </a:pPr>
            <a:endParaRPr lang="en-GB" sz="1000" b="1" dirty="0" smtClean="0">
              <a:solidFill>
                <a:schemeClr val="tx1"/>
              </a:solidFill>
            </a:endParaRPr>
          </a:p>
        </p:txBody>
      </p:sp>
      <p:sp>
        <p:nvSpPr>
          <p:cNvPr id="31" name="Content Placeholder 5"/>
          <p:cNvSpPr>
            <a:spLocks noGrp="1"/>
          </p:cNvSpPr>
          <p:nvPr>
            <p:ph idx="17"/>
          </p:nvPr>
        </p:nvSpPr>
        <p:spPr>
          <a:xfrm>
            <a:off x="546451" y="3751627"/>
            <a:ext cx="4181494" cy="2052865"/>
          </a:xfrm>
          <a:prstGeom prst="rect">
            <a:avLst/>
          </a:prstGeom>
        </p:spPr>
        <p:txBody>
          <a:bodyPr lIns="0" tIns="0" rIns="0"/>
          <a:lstStyle>
            <a:lvl1pPr marL="177800" indent="-177800">
              <a:spcBef>
                <a:spcPts val="250"/>
              </a:spcBef>
              <a:buSzPct val="85000"/>
              <a:buFont typeface="Wingdings" panose="05000000000000000000" pitchFamily="2" charset="2"/>
              <a:buChar char="§"/>
              <a:defRPr sz="1200" baseline="0">
                <a:latin typeface="+mj-lt"/>
              </a:defRPr>
            </a:lvl1pPr>
            <a:lvl2pPr marL="269875" indent="-90488">
              <a:buFont typeface="Arial" panose="020B0604020202020204" pitchFamily="34" charset="0"/>
              <a:buChar char="-"/>
              <a:defRPr sz="1200">
                <a:latin typeface="+mj-lt"/>
              </a:defRPr>
            </a:lvl2pPr>
            <a:lvl3pPr marL="361950" indent="-92075">
              <a:buFont typeface="Arial" panose="020B0604020202020204" pitchFamily="34" charset="0"/>
              <a:buChar char="-"/>
              <a:defRPr sz="1200">
                <a:latin typeface="+mj-lt"/>
              </a:defRPr>
            </a:lvl3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</p:txBody>
      </p:sp>
      <p:graphicFrame>
        <p:nvGraphicFramePr>
          <p:cNvPr id="15" name="Object 14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98786608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771"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/>
          <p:cNvSpPr/>
          <p:nvPr userDrawn="1"/>
        </p:nvSpPr>
        <p:spPr>
          <a:xfrm>
            <a:off x="5021550" y="1188000"/>
            <a:ext cx="4490750" cy="2321964"/>
          </a:xfrm>
          <a:prstGeom prst="rect">
            <a:avLst/>
          </a:prstGeom>
          <a:solidFill>
            <a:srgbClr val="E4E5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t"/>
          <a:lstStyle/>
          <a:p>
            <a:pPr algn="ctr">
              <a:spcAft>
                <a:spcPts val="300"/>
              </a:spcAft>
            </a:pPr>
            <a:endParaRPr lang="en-GB" sz="1000" b="1" dirty="0" smtClean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392400" y="1188000"/>
            <a:ext cx="4490750" cy="2321964"/>
          </a:xfrm>
          <a:prstGeom prst="rect">
            <a:avLst/>
          </a:prstGeom>
          <a:solidFill>
            <a:srgbClr val="E4E5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t"/>
          <a:lstStyle/>
          <a:p>
            <a:pPr algn="ctr">
              <a:spcAft>
                <a:spcPts val="300"/>
              </a:spcAft>
            </a:pPr>
            <a:endParaRPr lang="en-GB" sz="1000" b="1" dirty="0" smtClean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5021550" y="3618000"/>
            <a:ext cx="4490750" cy="2321964"/>
          </a:xfrm>
          <a:prstGeom prst="rect">
            <a:avLst/>
          </a:prstGeom>
          <a:solidFill>
            <a:srgbClr val="E4E5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t"/>
          <a:lstStyle/>
          <a:p>
            <a:pPr algn="ctr">
              <a:spcAft>
                <a:spcPts val="300"/>
              </a:spcAft>
            </a:pPr>
            <a:endParaRPr lang="en-GB" sz="1000" b="1" dirty="0" smtClean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392400" y="3618000"/>
            <a:ext cx="4490750" cy="2321964"/>
          </a:xfrm>
          <a:prstGeom prst="rect">
            <a:avLst/>
          </a:prstGeom>
          <a:solidFill>
            <a:srgbClr val="E4E5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t"/>
          <a:lstStyle/>
          <a:p>
            <a:pPr algn="ctr">
              <a:spcAft>
                <a:spcPts val="300"/>
              </a:spcAft>
            </a:pPr>
            <a:endParaRPr lang="en-GB" sz="10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6084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ly heading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764220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8755" name="think-cell Slide" r:id="rId5" imgW="530" imgH="528" progId="TCLayout.ActiveDocument.1">
                  <p:embed/>
                </p:oleObj>
              </mc:Choice>
              <mc:Fallback>
                <p:oleObj name="think-cell Slide" r:id="rId5" imgW="530" imgH="52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92400" y="6524624"/>
            <a:ext cx="311269" cy="1164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F80455-B95E-4563-BCE1-6E41F1EBC0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2"/>
            <p:custDataLst>
              <p:tags r:id="rId3"/>
            </p:custDataLst>
          </p:nvPr>
        </p:nvSpPr>
        <p:spPr bwMode="auto">
          <a:xfrm>
            <a:off x="5155849" y="6524625"/>
            <a:ext cx="2790475" cy="116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r">
              <a:buFontTx/>
              <a:buNone/>
              <a:defRPr sz="800">
                <a:solidFill>
                  <a:srgbClr val="929497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4" name="Title 7"/>
          <p:cNvSpPr>
            <a:spLocks noGrp="1"/>
          </p:cNvSpPr>
          <p:nvPr>
            <p:ph type="title"/>
          </p:nvPr>
        </p:nvSpPr>
        <p:spPr>
          <a:xfrm>
            <a:off x="392400" y="338400"/>
            <a:ext cx="9108000" cy="687600"/>
          </a:xfrm>
          <a:prstGeom prst="rect">
            <a:avLst/>
          </a:prstGeom>
        </p:spPr>
        <p:txBody>
          <a:bodyPr lIns="0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03847" y="6524624"/>
            <a:ext cx="4035600" cy="116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buFontTx/>
              <a:buNone/>
              <a:defRPr sz="800" cap="all" baseline="0">
                <a:solidFill>
                  <a:srgbClr val="929497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8053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mpty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01637" y="1303963"/>
            <a:ext cx="9102726" cy="44729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t"/>
          <a:lstStyle/>
          <a:p>
            <a:endParaRPr lang="en-GB" sz="1000" dirty="0">
              <a:solidFill>
                <a:schemeClr val="tx1"/>
              </a:solidFill>
            </a:endParaRP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92400" y="6524624"/>
            <a:ext cx="311269" cy="1164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F80455-B95E-4563-BCE1-6E41F1EBC0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2"/>
            <p:custDataLst>
              <p:tags r:id="rId1"/>
            </p:custDataLst>
          </p:nvPr>
        </p:nvSpPr>
        <p:spPr bwMode="auto">
          <a:xfrm>
            <a:off x="5155849" y="6524625"/>
            <a:ext cx="2790475" cy="116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r">
              <a:buFontTx/>
              <a:buNone/>
              <a:defRPr sz="800">
                <a:solidFill>
                  <a:srgbClr val="929497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03847" y="6524624"/>
            <a:ext cx="4035600" cy="116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buFontTx/>
              <a:buNone/>
              <a:defRPr sz="800" cap="all" baseline="0">
                <a:solidFill>
                  <a:srgbClr val="929497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401637" y="1303963"/>
            <a:ext cx="9102726" cy="44729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t"/>
          <a:lstStyle/>
          <a:p>
            <a:endParaRPr lang="en-GB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6344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One box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92400" y="6524624"/>
            <a:ext cx="311269" cy="1164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F80455-B95E-4563-BCE1-6E41F1EBC0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  <p:custDataLst>
              <p:tags r:id="rId1"/>
            </p:custDataLst>
          </p:nvPr>
        </p:nvSpPr>
        <p:spPr bwMode="auto">
          <a:xfrm>
            <a:off x="5155849" y="6524625"/>
            <a:ext cx="2790475" cy="116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r">
              <a:buFontTx/>
              <a:buNone/>
              <a:defRPr sz="800">
                <a:solidFill>
                  <a:srgbClr val="929497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4" name="Title 7"/>
          <p:cNvSpPr>
            <a:spLocks noGrp="1"/>
          </p:cNvSpPr>
          <p:nvPr>
            <p:ph type="title"/>
          </p:nvPr>
        </p:nvSpPr>
        <p:spPr>
          <a:xfrm>
            <a:off x="392400" y="338400"/>
            <a:ext cx="9108000" cy="687600"/>
          </a:xfrm>
          <a:prstGeom prst="rect">
            <a:avLst/>
          </a:prstGeom>
        </p:spPr>
        <p:txBody>
          <a:bodyPr lIns="0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03847" y="6524624"/>
            <a:ext cx="4035600" cy="116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buFontTx/>
              <a:buNone/>
              <a:defRPr sz="800" cap="all" baseline="0">
                <a:solidFill>
                  <a:srgbClr val="929497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1" name="Content Placeholder 5"/>
          <p:cNvSpPr>
            <a:spLocks noGrp="1"/>
          </p:cNvSpPr>
          <p:nvPr>
            <p:ph idx="14"/>
          </p:nvPr>
        </p:nvSpPr>
        <p:spPr>
          <a:xfrm rot="5400000">
            <a:off x="2578895" y="-994569"/>
            <a:ext cx="4749800" cy="9117013"/>
          </a:xfrm>
          <a:prstGeom prst="rect">
            <a:avLst/>
          </a:prstGeom>
        </p:spPr>
        <p:txBody>
          <a:bodyPr lIns="0" tIns="0" rIns="0"/>
          <a:lstStyle>
            <a:lvl1pPr marL="177800" indent="-177800">
              <a:spcBef>
                <a:spcPts val="250"/>
              </a:spcBef>
              <a:buSzPct val="85000"/>
              <a:buFont typeface="Wingdings" panose="05000000000000000000" pitchFamily="2" charset="2"/>
              <a:buChar char="§"/>
              <a:defRPr sz="1200" baseline="0">
                <a:latin typeface="+mj-lt"/>
              </a:defRPr>
            </a:lvl1pPr>
            <a:lvl2pPr marL="269875" indent="-90488">
              <a:buFont typeface="Arial" panose="020B0604020202020204" pitchFamily="34" charset="0"/>
              <a:buChar char="-"/>
              <a:defRPr sz="1200">
                <a:latin typeface="+mj-lt"/>
              </a:defRPr>
            </a:lvl2pPr>
            <a:lvl3pPr marL="361950" indent="-92075">
              <a:buFont typeface="Arial" panose="020B0604020202020204" pitchFamily="34" charset="0"/>
              <a:buChar char="-"/>
              <a:defRPr sz="1200">
                <a:latin typeface="+mj-lt"/>
              </a:defRPr>
            </a:lvl3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59789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103659710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601" name="think-cell Slide" r:id="rId14" imgW="270" imgH="270" progId="TCLayout.ActiveDocument.1">
                  <p:embed/>
                </p:oleObj>
              </mc:Choice>
              <mc:Fallback>
                <p:oleObj name="think-cell Slide" r:id="rId1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7" name="Billede 7" descr="DONG Energy CMYK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8234006" y="6242540"/>
            <a:ext cx="1260000" cy="40339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92400" y="6524624"/>
            <a:ext cx="311269" cy="1164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F80455-B95E-4563-BCE1-6E41F1EBC0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55849" y="6524625"/>
            <a:ext cx="2790475" cy="116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r">
              <a:buFontTx/>
              <a:buNone/>
              <a:defRPr sz="800">
                <a:solidFill>
                  <a:srgbClr val="929497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8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392398" y="338400"/>
            <a:ext cx="9108000" cy="688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err="1" smtClean="0"/>
              <a:t>Klik</a:t>
            </a:r>
            <a:r>
              <a:rPr lang="en-GB" noProof="0" dirty="0" smtClean="0"/>
              <a:t> for at </a:t>
            </a:r>
            <a:r>
              <a:rPr lang="en-GB" noProof="0" dirty="0" err="1" smtClean="0"/>
              <a:t>redigere</a:t>
            </a:r>
            <a:r>
              <a:rPr lang="en-GB" noProof="0" dirty="0" smtClean="0"/>
              <a:t> </a:t>
            </a:r>
            <a:r>
              <a:rPr lang="en-GB" noProof="0" dirty="0" err="1" smtClean="0"/>
              <a:t>titeltypografi</a:t>
            </a:r>
            <a:r>
              <a:rPr lang="en-GB" noProof="0" dirty="0" smtClean="0"/>
              <a:t> i </a:t>
            </a:r>
            <a:r>
              <a:rPr lang="en-GB" noProof="0" dirty="0" err="1" smtClean="0"/>
              <a:t>masteren</a:t>
            </a:r>
            <a:endParaRPr lang="en-GB" noProof="0" dirty="0" smtClean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03847" y="6524624"/>
            <a:ext cx="4035600" cy="116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buFontTx/>
              <a:buNone/>
              <a:defRPr sz="800" cap="all" baseline="0">
                <a:solidFill>
                  <a:srgbClr val="929497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4918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200" b="1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Wingdings" panose="05000000000000000000" pitchFamily="2" charset="2"/>
        <a:buNone/>
        <a:defRPr sz="12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361950" indent="-182563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1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tabLst/>
        <a:defRPr sz="12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360363" indent="-90488" algn="l" defTabSz="914400" rtl="0" eaLnBrk="1" latinLnBrk="0" hangingPunct="1">
        <a:spcBef>
          <a:spcPct val="20000"/>
        </a:spcBef>
        <a:buFont typeface="Arial" panose="020B0604020202020204" pitchFamily="34" charset="0"/>
        <a:buChar char="-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7" Type="http://schemas.openxmlformats.org/officeDocument/2006/relationships/image" Target="../media/image1.emf"/><Relationship Id="rId2" Type="http://schemas.openxmlformats.org/officeDocument/2006/relationships/tags" Target="../tags/tag18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5.jpg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6.png"/><Relationship Id="rId2" Type="http://schemas.openxmlformats.org/officeDocument/2006/relationships/tags" Target="../tags/tag20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5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1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4" t="102" b="31761"/>
          <a:stretch/>
        </p:blipFill>
        <p:spPr>
          <a:xfrm>
            <a:off x="0" y="1"/>
            <a:ext cx="9906000" cy="4913086"/>
          </a:xfrm>
          <a:prstGeom prst="rect">
            <a:avLst/>
          </a:prstGeom>
        </p:spPr>
      </p:pic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737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5200" y="1404338"/>
            <a:ext cx="5104556" cy="407988"/>
          </a:xfrm>
        </p:spPr>
        <p:txBody>
          <a:bodyPr/>
          <a:lstStyle/>
          <a:p>
            <a:r>
              <a:rPr lang="en-GB" smtClean="0">
                <a:solidFill>
                  <a:schemeClr val="bg1"/>
                </a:solidFill>
              </a:rPr>
              <a:t>21</a:t>
            </a:r>
            <a:r>
              <a:rPr lang="en-GB" baseline="30000" smtClean="0">
                <a:solidFill>
                  <a:schemeClr val="bg1"/>
                </a:solidFill>
              </a:rPr>
              <a:t>th</a:t>
            </a:r>
            <a:r>
              <a:rPr lang="en-GB" smtClean="0">
                <a:solidFill>
                  <a:schemeClr val="bg1"/>
                </a:solidFill>
              </a:rPr>
              <a:t> </a:t>
            </a:r>
            <a:r>
              <a:rPr lang="en-GB" dirty="0" smtClean="0">
                <a:solidFill>
                  <a:schemeClr val="bg1"/>
                </a:solidFill>
              </a:rPr>
              <a:t>meeting </a:t>
            </a:r>
            <a:r>
              <a:rPr lang="en-GB" dirty="0">
                <a:solidFill>
                  <a:schemeClr val="bg1"/>
                </a:solidFill>
              </a:rPr>
              <a:t>of the Power Curve Working Group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65200" y="5164822"/>
            <a:ext cx="3590488" cy="188501"/>
          </a:xfrm>
        </p:spPr>
        <p:txBody>
          <a:bodyPr/>
          <a:lstStyle/>
          <a:p>
            <a:r>
              <a:rPr lang="en-GB" dirty="0" smtClean="0"/>
              <a:t>Frederik Ettrup Brink and Nicolai Gayle Nygaard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65200" y="5378208"/>
            <a:ext cx="3379786" cy="184666"/>
          </a:xfrm>
        </p:spPr>
        <p:txBody>
          <a:bodyPr/>
          <a:lstStyle/>
          <a:p>
            <a:r>
              <a:rPr lang="en-GB" dirty="0" smtClean="0"/>
              <a:t>13 December 2016, Glasgow, Scotland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5495" y="432000"/>
            <a:ext cx="5101880" cy="825487"/>
          </a:xfrm>
        </p:spPr>
        <p:txBody>
          <a:bodyPr/>
          <a:lstStyle/>
          <a:p>
            <a:r>
              <a:rPr lang="en-GB" cap="none" dirty="0" smtClean="0">
                <a:solidFill>
                  <a:srgbClr val="595959"/>
                </a:solidFill>
              </a:rPr>
              <a:t>Measurements of the wind turbine induction zone</a:t>
            </a:r>
            <a:endParaRPr lang="en-GB" cap="none" dirty="0">
              <a:solidFill>
                <a:srgbClr val="595959"/>
              </a:solidFill>
            </a:endParaRPr>
          </a:p>
        </p:txBody>
      </p:sp>
      <p:cxnSp>
        <p:nvCxnSpPr>
          <p:cNvPr id="9" name="Straight Connector 8"/>
          <p:cNvCxnSpPr>
            <a:cxnSpLocks/>
          </p:cNvCxnSpPr>
          <p:nvPr/>
        </p:nvCxnSpPr>
        <p:spPr bwMode="auto">
          <a:xfrm>
            <a:off x="403200" y="0"/>
            <a:ext cx="0" cy="1186907"/>
          </a:xfrm>
          <a:prstGeom prst="line">
            <a:avLst/>
          </a:prstGeom>
          <a:solidFill>
            <a:schemeClr val="accent2"/>
          </a:solidFill>
          <a:ln w="28575" cap="flat" cmpd="sng" algn="ctr">
            <a:solidFill>
              <a:srgbClr val="C30F10"/>
            </a:solidFill>
            <a:prstDash val="solid"/>
            <a:round/>
            <a:headEnd type="none" w="med" len="med"/>
            <a:tailEnd type="none"/>
          </a:ln>
          <a:effectLst/>
        </p:spPr>
      </p:cxnSp>
    </p:spTree>
    <p:custDataLst>
      <p:tags r:id="rId2"/>
    </p:custDataLst>
    <p:extLst>
      <p:ext uri="{BB962C8B-B14F-4D97-AF65-F5344CB8AC3E}">
        <p14:creationId xmlns:p14="http://schemas.microsoft.com/office/powerpoint/2010/main" val="294475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Comparison of measurement campaigns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2F80455-B95E-4563-BCE1-6E41F1EBC0F9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416" y="1187072"/>
            <a:ext cx="6656844" cy="4992634"/>
          </a:xfrm>
        </p:spPr>
      </p:pic>
    </p:spTree>
    <p:extLst>
      <p:ext uri="{BB962C8B-B14F-4D97-AF65-F5344CB8AC3E}">
        <p14:creationId xmlns:p14="http://schemas.microsoft.com/office/powerpoint/2010/main" val="277961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GB" dirty="0"/>
                  <a:t>AEP issue </a:t>
                </a:r>
                <a:r>
                  <a:rPr lang="en-GB" dirty="0" smtClean="0"/>
                  <a:t>#1: Measured power curve at different ranges and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b="1" i="1" smtClean="0">
                            <a:latin typeface="Cambria Math" panose="02040503050406030204" pitchFamily="18" charset="0"/>
                          </a:rPr>
                          <m:t>𝑼</m:t>
                        </m:r>
                      </m:e>
                      <m:sub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</m:sSub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1874" t="-1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2F80455-B95E-4563-BCE1-6E41F1EBC0F9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175" y="2272344"/>
            <a:ext cx="5120650" cy="3840488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59"/>
          <a:stretch/>
        </p:blipFill>
        <p:spPr>
          <a:xfrm>
            <a:off x="890937" y="1247292"/>
            <a:ext cx="4204938" cy="3456439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5090273" y="1479630"/>
            <a:ext cx="2024902" cy="134929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5090273" y="3680062"/>
            <a:ext cx="2013697" cy="55658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6449520" y="2828925"/>
            <a:ext cx="654450" cy="851136"/>
          </a:xfrm>
          <a:prstGeom prst="rect">
            <a:avLst/>
          </a:prstGeom>
          <a:noFill/>
          <a:ln w="9525">
            <a:solidFill>
              <a:schemeClr val="accent1">
                <a:shade val="95000"/>
                <a:satMod val="10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t"/>
          <a:lstStyle/>
          <a:p>
            <a:pPr algn="ctr">
              <a:spcAft>
                <a:spcPts val="300"/>
              </a:spcAft>
            </a:pPr>
            <a:endParaRPr lang="en-GB" sz="1000" b="1" dirty="0" smtClean="0">
              <a:solidFill>
                <a:schemeClr val="tx1"/>
              </a:solidFill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 flipV="1">
            <a:off x="5090273" y="3680063"/>
            <a:ext cx="1293667" cy="173914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063085" y="2416019"/>
            <a:ext cx="1386435" cy="418462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330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AEP issue #2: Filtering away the real conditions 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2F80455-B95E-4563-BCE1-6E41F1EBC0F9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pic>
        <p:nvPicPr>
          <p:cNvPr id="6" name="Content Placeholder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36" y="1893871"/>
            <a:ext cx="4382496" cy="3285349"/>
          </a:xfrm>
          <a:prstGeom prst="rect">
            <a:avLst/>
          </a:prstGeom>
        </p:spPr>
      </p:pic>
      <p:pic>
        <p:nvPicPr>
          <p:cNvPr id="7" name="Content Placeholder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620" y="1892284"/>
            <a:ext cx="4376401" cy="3285349"/>
          </a:xfrm>
          <a:prstGeom prst="rect">
            <a:avLst/>
          </a:prstGeom>
        </p:spPr>
      </p:pic>
      <p:sp>
        <p:nvSpPr>
          <p:cNvPr id="13" name="Content Placeholder 4"/>
          <p:cNvSpPr>
            <a:spLocks noGrp="1"/>
          </p:cNvSpPr>
          <p:nvPr>
            <p:ph idx="1"/>
          </p:nvPr>
        </p:nvSpPr>
        <p:spPr>
          <a:xfrm>
            <a:off x="395288" y="1189038"/>
            <a:ext cx="9117012" cy="4749800"/>
          </a:xfrm>
        </p:spPr>
        <p:txBody>
          <a:bodyPr/>
          <a:lstStyle/>
          <a:p>
            <a:pPr lvl="1"/>
            <a:r>
              <a:rPr lang="en-GB" sz="1600" dirty="0" smtClean="0"/>
              <a:t>Low turbulence and </a:t>
            </a:r>
            <a:r>
              <a:rPr lang="en-GB" sz="1600" smtClean="0"/>
              <a:t>in some cases also high </a:t>
            </a:r>
            <a:r>
              <a:rPr lang="en-GB" sz="1600" dirty="0" smtClean="0"/>
              <a:t>shear have a negative impact on the performance</a:t>
            </a:r>
          </a:p>
          <a:p>
            <a:pPr marL="179387" lvl="1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066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2F80455-B95E-4563-BCE1-6E41F1EBC0F9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sz="1800" dirty="0" smtClean="0"/>
                  <a:t>The induction zone has been studied from a number of power performance tests at DONG Energy’s offshore wind farms</a:t>
                </a:r>
                <a:br>
                  <a:rPr lang="en-GB" sz="1800" dirty="0" smtClean="0"/>
                </a:br>
                <a:endParaRPr lang="en-GB" sz="1800" dirty="0" smtClean="0"/>
              </a:p>
              <a:p>
                <a:r>
                  <a:rPr lang="en-GB" sz="1800" dirty="0"/>
                  <a:t>The vortex sheet </a:t>
                </a:r>
                <a:r>
                  <a:rPr lang="en-GB" sz="1800" dirty="0" smtClean="0"/>
                  <a:t>induction model provides a good fit to the data and is used in this study to estimate the upstream free wind speed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sz="1800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GB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</m:sSub>
                  </m:oMath>
                </a14:m>
                <a:r>
                  <a:rPr lang="en-GB" sz="1800" dirty="0" smtClean="0"/>
                  <a:t/>
                </a:r>
                <a:br>
                  <a:rPr lang="en-GB" sz="1800" dirty="0" smtClean="0"/>
                </a:br>
                <a:endParaRPr lang="en-GB" sz="1800" dirty="0" smtClean="0"/>
              </a:p>
              <a:p>
                <a:r>
                  <a:rPr lang="en-GB" sz="1800" dirty="0" smtClean="0"/>
                  <a:t>At wind speeds below rated power the estimated free stream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sz="18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GB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</m:sSub>
                  </m:oMath>
                </a14:m>
                <a:r>
                  <a:rPr lang="en-GB" sz="1800" dirty="0" smtClean="0"/>
                  <a:t> is found to be about 1.0% higher compared to the wind speed at 2.5D</a:t>
                </a:r>
                <a:br>
                  <a:rPr lang="en-GB" sz="1800" dirty="0" smtClean="0"/>
                </a:br>
                <a:endParaRPr lang="en-GB" sz="1800" dirty="0" smtClean="0"/>
              </a:p>
              <a:p>
                <a:r>
                  <a:rPr lang="en-GB" sz="1800" dirty="0" smtClean="0"/>
                  <a:t>‘Off-design’ low turbulence site conditions at offshore wind farms have a negative impact on performance</a:t>
                </a:r>
              </a:p>
              <a:p>
                <a:endParaRPr lang="en-GB" sz="1800" dirty="0"/>
              </a:p>
              <a:p>
                <a:pPr marL="0" indent="0">
                  <a:buNone/>
                </a:pPr>
                <a:endParaRPr lang="en-GB" sz="1800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71" t="-1669" r="-19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637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Fitting the induction model to data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2F80455-B95E-4563-BCE1-6E41F1EBC0F9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1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GB" sz="1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a-DK" sz="1800" b="0" i="1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da-DK" sz="1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GB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800" i="1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GB" sz="1800" i="1">
                                <a:latin typeface="Cambria Math" panose="02040503050406030204" pitchFamily="18" charset="0"/>
                              </a:rPr>
                              <m:t>∞</m:t>
                            </m:r>
                          </m:sub>
                        </m:sSub>
                      </m:den>
                    </m:f>
                    <m:r>
                      <a:rPr lang="en-GB" sz="1800" i="1">
                        <a:latin typeface="Cambria Math" panose="02040503050406030204" pitchFamily="18" charset="0"/>
                      </a:rPr>
                      <m:t>=1−</m:t>
                    </m:r>
                    <m:r>
                      <a:rPr lang="en-GB" sz="1800" i="1"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ctrlPr>
                          <a:rPr lang="en-GB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800" i="1">
                                <a:latin typeface="Cambria Math" panose="02040503050406030204" pitchFamily="18" charset="0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en-GB" sz="1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sz="1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sSub>
                                  <m:sSubPr>
                                    <m:ctrlPr>
                                      <a:rPr lang="en-GB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a-DK" sz="1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da-DK" sz="18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GB" sz="1800" i="1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den>
                            </m:f>
                            <m:d>
                              <m:dPr>
                                <m:ctrlPr>
                                  <a:rPr lang="en-GB" sz="1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sz="1800" i="1">
                                    <a:latin typeface="Cambria Math" panose="02040503050406030204" pitchFamily="18" charset="0"/>
                                  </a:rPr>
                                  <m:t>1+</m:t>
                                </m:r>
                                <m:sSup>
                                  <m:sSupPr>
                                    <m:ctrlPr>
                                      <a:rPr lang="en-GB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GB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GB" sz="1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GB" sz="1800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GB" sz="18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da-DK" sz="1800" i="1">
                                                    <a:latin typeface="Cambria Math" panose="02040503050406030204" pitchFamily="18" charset="0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da-DK" sz="1800" i="1"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</m:num>
                                          <m:den>
                                            <m:r>
                                              <a:rPr lang="en-GB" sz="1800" i="1">
                                                <a:latin typeface="Cambria Math" panose="02040503050406030204" pitchFamily="18" charset="0"/>
                                              </a:rPr>
                                              <m:t>𝐷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  <m:sup>
                                    <m:r>
                                      <a:rPr lang="en-GB" sz="18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en-GB" sz="1800" i="1">
                                <a:latin typeface="Cambria Math" panose="02040503050406030204" pitchFamily="18" charset="0"/>
                              </a:rPr>
                              <m:t>−½</m:t>
                            </m:r>
                          </m:sup>
                        </m:sSup>
                      </m:e>
                    </m:d>
                  </m:oMath>
                </a14:m>
                <a:r>
                  <a:rPr lang="en-GB" sz="1800" dirty="0" smtClean="0"/>
                  <a:t>,  where </a:t>
                </a:r>
                <a14:m>
                  <m:oMath xmlns:m="http://schemas.openxmlformats.org/officeDocument/2006/math">
                    <m:r>
                      <a:rPr lang="da-DK" sz="1800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GB" sz="1800" dirty="0" smtClean="0"/>
                  <a:t> is the rotor diameter,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8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sz="18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a-DK" sz="18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sz="1800" dirty="0" smtClean="0"/>
                  <a:t> is the measurement ranges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sz="1800" i="1" dirty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da-DK" sz="18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sz="1800" dirty="0" smtClean="0"/>
                  <a:t> is the corresponding wind speeds</a:t>
                </a:r>
              </a:p>
              <a:p>
                <a:endParaRPr lang="en-GB" sz="1800" dirty="0"/>
              </a:p>
              <a:p>
                <a:r>
                  <a:rPr lang="da-DK" sz="1800" b="0" dirty="0" err="1" smtClean="0"/>
                  <a:t>Define</a:t>
                </a:r>
                <a:r>
                  <a:rPr lang="da-DK" sz="1800" b="0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da-DK" sz="1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da-DK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a-DK" sz="1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da-DK" sz="1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acc>
                    <m:r>
                      <a:rPr lang="en-GB" sz="18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800" i="1">
                            <a:latin typeface="Cambria Math" panose="02040503050406030204" pitchFamily="18" charset="0"/>
                          </a:rPr>
                          <m:t>1+</m:t>
                        </m:r>
                        <m:f>
                          <m:fPr>
                            <m:ctrlPr>
                              <a:rPr lang="en-GB" sz="1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1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en-GB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a-DK" sz="1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da-DK" sz="1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num>
                          <m:den>
                            <m:r>
                              <a:rPr lang="en-GB" sz="180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den>
                        </m:f>
                        <m:d>
                          <m:dPr>
                            <m:ctrlPr>
                              <a:rPr lang="en-GB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800" i="1">
                                <a:latin typeface="Cambria Math" panose="02040503050406030204" pitchFamily="18" charset="0"/>
                              </a:rPr>
                              <m:t>1+</m:t>
                            </m:r>
                            <m:sSup>
                              <m:sSupPr>
                                <m:ctrlPr>
                                  <a:rPr lang="en-GB" sz="1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GB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GB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GB" sz="18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  <m:sSub>
                                          <m:sSubPr>
                                            <m:ctrlPr>
                                              <a:rPr lang="en-GB" sz="1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da-DK" sz="1800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da-DK" sz="1800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r>
                                          <a:rPr lang="en-GB" sz="1800" i="1">
                                            <a:latin typeface="Cambria Math" panose="02040503050406030204" pitchFamily="18" charset="0"/>
                                          </a:rPr>
                                          <m:t>𝐷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en-GB" sz="1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GB" sz="1800" i="1">
                            <a:latin typeface="Cambria Math" panose="02040503050406030204" pitchFamily="18" charset="0"/>
                          </a:rPr>
                          <m:t>−½</m:t>
                        </m:r>
                      </m:sup>
                    </m:sSup>
                  </m:oMath>
                </a14:m>
                <a:endParaRPr lang="en-GB" sz="1800" dirty="0" smtClean="0"/>
              </a:p>
              <a:p>
                <a:endParaRPr lang="en-GB" sz="1800" dirty="0"/>
              </a:p>
              <a:p>
                <a:r>
                  <a:rPr lang="en-GB" sz="1800" dirty="0" smtClean="0"/>
                  <a:t>Simply solve for model parameters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sz="18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GB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</m:sSub>
                  </m:oMath>
                </a14:m>
                <a:r>
                  <a:rPr lang="en-GB" sz="1800" dirty="0" smtClean="0"/>
                  <a:t> and </a:t>
                </a:r>
                <a14:m>
                  <m:oMath xmlns:m="http://schemas.openxmlformats.org/officeDocument/2006/math">
                    <m:r>
                      <a:rPr lang="da-DK" sz="18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1800" dirty="0" smtClean="0"/>
                  <a:t> using </a:t>
                </a:r>
                <a:r>
                  <a:rPr lang="en-GB" sz="1800" dirty="0" err="1" smtClean="0"/>
                  <a:t>polyfit</a:t>
                </a:r>
                <a:r>
                  <a:rPr lang="en-GB" sz="1800" dirty="0" smtClean="0"/>
                  <a:t>:</a:t>
                </a:r>
              </a:p>
              <a:p>
                <a:pPr marL="0" indent="0">
                  <a:buNone/>
                </a:pPr>
                <a:endParaRPr lang="en-GB" sz="2000" dirty="0" smtClean="0"/>
              </a:p>
              <a:p>
                <a:pPr lvl="4"/>
                <a:r>
                  <a:rPr lang="en-GB" dirty="0" smtClean="0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%% </a:t>
                </a:r>
                <a:r>
                  <a:rPr lang="en-GB" dirty="0" err="1" smtClean="0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MATlab</a:t>
                </a:r>
                <a:r>
                  <a:rPr lang="en-GB" dirty="0" smtClean="0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 example</a:t>
                </a:r>
                <a:endParaRPr lang="en-GB" dirty="0">
                  <a:solidFill>
                    <a:srgbClr val="000000"/>
                  </a:solidFill>
                  <a:latin typeface="Courier New" panose="02070309020205020404" pitchFamily="49" charset="0"/>
                </a:endParaRPr>
              </a:p>
              <a:p>
                <a:pPr lvl="4"/>
                <a:r>
                  <a:rPr lang="en-GB" dirty="0" smtClean="0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p </a:t>
                </a:r>
                <a:r>
                  <a:rPr lang="en-GB" dirty="0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= </a:t>
                </a:r>
                <a:r>
                  <a:rPr lang="en-GB" dirty="0" err="1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polyfit</a:t>
                </a:r>
                <a:r>
                  <a:rPr lang="en-GB" dirty="0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(</a:t>
                </a:r>
                <a:r>
                  <a:rPr lang="en-GB" dirty="0" err="1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xhat_vec</a:t>
                </a:r>
                <a:r>
                  <a:rPr lang="en-GB" dirty="0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, </a:t>
                </a:r>
                <a:r>
                  <a:rPr lang="en-GB" dirty="0" err="1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u_vec</a:t>
                </a:r>
                <a:r>
                  <a:rPr lang="en-GB" dirty="0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, 1);</a:t>
                </a:r>
              </a:p>
              <a:p>
                <a:pPr lvl="4"/>
                <a:r>
                  <a:rPr lang="en-GB" dirty="0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a = - p(1)/p(2);</a:t>
                </a:r>
              </a:p>
              <a:p>
                <a:pPr lvl="4"/>
                <a:r>
                  <a:rPr lang="en-GB" dirty="0" err="1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uinf</a:t>
                </a:r>
                <a:r>
                  <a:rPr lang="en-GB" dirty="0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 = p(2);</a:t>
                </a:r>
              </a:p>
              <a:p>
                <a:endParaRPr lang="en-GB" sz="1800" dirty="0"/>
              </a:p>
              <a:p>
                <a:endParaRPr lang="en-GB" sz="1800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393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Introduction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2F80455-B95E-4563-BCE1-6E41F1EBC0F9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sz="1600" b="1" dirty="0" smtClean="0"/>
          </a:p>
          <a:p>
            <a:r>
              <a:rPr lang="en-GB" sz="1600" b="1" dirty="0" smtClean="0"/>
              <a:t>8 offshore wind farms in Northern Europe</a:t>
            </a:r>
            <a:br>
              <a:rPr lang="en-GB" sz="1600" b="1" dirty="0" smtClean="0"/>
            </a:br>
            <a:r>
              <a:rPr lang="en-GB" sz="1600" b="1" dirty="0" smtClean="0"/>
              <a:t/>
            </a:r>
            <a:br>
              <a:rPr lang="en-GB" sz="1600" b="1" dirty="0" smtClean="0"/>
            </a:br>
            <a:endParaRPr lang="en-GB" sz="1600" b="1" dirty="0" smtClean="0"/>
          </a:p>
          <a:p>
            <a:r>
              <a:rPr lang="en-GB" sz="1600" b="1" dirty="0" smtClean="0"/>
              <a:t>Traditional power </a:t>
            </a:r>
            <a:r>
              <a:rPr lang="en-GB" sz="1600" b="1" dirty="0"/>
              <a:t>curve verifications show close match to manufacturers power curve</a:t>
            </a:r>
          </a:p>
          <a:p>
            <a:endParaRPr lang="en-GB" sz="1600" b="1" dirty="0" smtClean="0"/>
          </a:p>
          <a:p>
            <a:endParaRPr lang="en-GB" sz="1600" b="1" dirty="0" smtClean="0"/>
          </a:p>
          <a:p>
            <a:r>
              <a:rPr lang="en-GB" sz="1600" b="1" dirty="0" smtClean="0"/>
              <a:t>Induction zone measured with nacelle based </a:t>
            </a:r>
            <a:r>
              <a:rPr lang="en-GB" sz="1600" b="1" dirty="0" err="1" smtClean="0"/>
              <a:t>lidar</a:t>
            </a:r>
            <a:r>
              <a:rPr lang="en-GB" sz="1600" b="1" dirty="0" smtClean="0"/>
              <a:t/>
            </a:r>
            <a:br>
              <a:rPr lang="en-GB" sz="1600" b="1" dirty="0" smtClean="0"/>
            </a:br>
            <a:r>
              <a:rPr lang="en-GB" sz="1600" b="1" dirty="0" smtClean="0"/>
              <a:t/>
            </a:r>
            <a:br>
              <a:rPr lang="en-GB" sz="1600" b="1" dirty="0" smtClean="0"/>
            </a:br>
            <a:endParaRPr lang="en-GB" sz="1600" b="1" dirty="0" smtClean="0"/>
          </a:p>
          <a:p>
            <a:r>
              <a:rPr lang="en-GB" sz="1600" b="1" dirty="0" smtClean="0"/>
              <a:t>Very </a:t>
            </a:r>
            <a:r>
              <a:rPr lang="en-GB" sz="1600" b="1" dirty="0"/>
              <a:t>low </a:t>
            </a:r>
            <a:r>
              <a:rPr lang="en-GB" sz="1600" b="1" dirty="0" smtClean="0"/>
              <a:t>turbulence</a:t>
            </a:r>
            <a:br>
              <a:rPr lang="en-GB" sz="1600" b="1" dirty="0" smtClean="0"/>
            </a:br>
            <a:r>
              <a:rPr lang="en-GB" sz="1600" b="1" dirty="0" smtClean="0"/>
              <a:t/>
            </a:r>
            <a:br>
              <a:rPr lang="en-GB" sz="1600" b="1" dirty="0" smtClean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139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Wind Iris measurement setup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2F80455-B95E-4563-BCE1-6E41F1EBC0F9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86" y="1499286"/>
            <a:ext cx="8625568" cy="4106713"/>
          </a:xfrm>
        </p:spPr>
      </p:pic>
    </p:spTree>
    <p:extLst>
      <p:ext uri="{BB962C8B-B14F-4D97-AF65-F5344CB8AC3E}">
        <p14:creationId xmlns:p14="http://schemas.microsoft.com/office/powerpoint/2010/main" val="42359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Data filtering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2F80455-B95E-4563-BCE1-6E41F1EBC0F9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600" b="1" dirty="0" smtClean="0"/>
              <a:t>Turbine</a:t>
            </a:r>
          </a:p>
          <a:p>
            <a:pPr lvl="1"/>
            <a:r>
              <a:rPr lang="en-GB" sz="1600" dirty="0" smtClean="0"/>
              <a:t>Not stopped</a:t>
            </a:r>
          </a:p>
          <a:p>
            <a:pPr lvl="1"/>
            <a:r>
              <a:rPr lang="en-GB" sz="1600" dirty="0" smtClean="0"/>
              <a:t>Not starting/stopping</a:t>
            </a:r>
          </a:p>
          <a:p>
            <a:pPr lvl="1"/>
            <a:r>
              <a:rPr lang="en-GB" sz="1600" dirty="0" smtClean="0"/>
              <a:t>Not curtailed</a:t>
            </a:r>
          </a:p>
          <a:p>
            <a:endParaRPr lang="en-GB" sz="1600" dirty="0" smtClean="0"/>
          </a:p>
          <a:p>
            <a:r>
              <a:rPr lang="en-GB" sz="1600" b="1" dirty="0" smtClean="0"/>
              <a:t>Lidar </a:t>
            </a:r>
          </a:p>
          <a:p>
            <a:pPr lvl="1"/>
            <a:r>
              <a:rPr lang="en-GB" sz="1600" dirty="0" smtClean="0"/>
              <a:t>RWS0availability and RWS1availability above 0.6</a:t>
            </a:r>
          </a:p>
          <a:p>
            <a:pPr lvl="1"/>
            <a:r>
              <a:rPr lang="en-GB" sz="1600" dirty="0" smtClean="0"/>
              <a:t>Valid data at &gt;3 ranges</a:t>
            </a:r>
          </a:p>
          <a:p>
            <a:pPr lvl="1"/>
            <a:r>
              <a:rPr lang="en-GB" sz="1600" dirty="0" smtClean="0"/>
              <a:t>Not in wake</a:t>
            </a:r>
          </a:p>
          <a:p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138" y="1026000"/>
            <a:ext cx="4141495" cy="3273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49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Model of the upstream induction zone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2F80455-B95E-4563-BCE1-6E41F1EBC0F9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sz="1800" dirty="0" smtClean="0"/>
                  <a:t>Vortex sheet theory: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800" i="1">
                            <a:latin typeface="Cambria Math" panose="02040503050406030204" pitchFamily="18" charset="0"/>
                          </a:rPr>
                          <m:t>𝑈</m:t>
                        </m:r>
                      </m:num>
                      <m:den>
                        <m:sSub>
                          <m:sSubPr>
                            <m:ctrlPr>
                              <a:rPr lang="en-GB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800" i="1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GB" sz="1800" i="1">
                                <a:latin typeface="Cambria Math" panose="02040503050406030204" pitchFamily="18" charset="0"/>
                              </a:rPr>
                              <m:t>∞</m:t>
                            </m:r>
                          </m:sub>
                        </m:sSub>
                      </m:den>
                    </m:f>
                    <m:r>
                      <a:rPr lang="en-GB" sz="1800" i="1">
                        <a:latin typeface="Cambria Math" panose="02040503050406030204" pitchFamily="18" charset="0"/>
                      </a:rPr>
                      <m:t>=1−</m:t>
                    </m:r>
                    <m:r>
                      <a:rPr lang="en-GB" sz="1800" i="1"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ctrlPr>
                          <a:rPr lang="en-GB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800" i="1">
                                <a:latin typeface="Cambria Math" panose="02040503050406030204" pitchFamily="18" charset="0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en-GB" sz="1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sz="1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GB" sz="1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num>
                              <m:den>
                                <m:r>
                                  <a:rPr lang="en-GB" sz="1800" i="1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den>
                            </m:f>
                            <m:d>
                              <m:dPr>
                                <m:ctrlPr>
                                  <a:rPr lang="en-GB" sz="1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sz="1800" i="1">
                                    <a:latin typeface="Cambria Math" panose="02040503050406030204" pitchFamily="18" charset="0"/>
                                  </a:rPr>
                                  <m:t>1+</m:t>
                                </m:r>
                                <m:sSup>
                                  <m:sSupPr>
                                    <m:ctrlPr>
                                      <a:rPr lang="en-GB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GB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GB" sz="1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GB" sz="1800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  <m:r>
                                              <a:rPr lang="en-GB" sz="1800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num>
                                          <m:den>
                                            <m:r>
                                              <a:rPr lang="en-GB" sz="1800" i="1">
                                                <a:latin typeface="Cambria Math" panose="02040503050406030204" pitchFamily="18" charset="0"/>
                                              </a:rPr>
                                              <m:t>𝐷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  <m:sup>
                                    <m:r>
                                      <a:rPr lang="en-GB" sz="18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en-GB" sz="1800" i="1">
                                <a:latin typeface="Cambria Math" panose="02040503050406030204" pitchFamily="18" charset="0"/>
                              </a:rPr>
                              <m:t>−½</m:t>
                            </m:r>
                          </m:sup>
                        </m:sSup>
                      </m:e>
                    </m:d>
                  </m:oMath>
                </a14:m>
                <a:endParaRPr lang="da-DK" sz="1800" dirty="0" smtClean="0"/>
              </a:p>
              <a:p>
                <a:endParaRPr lang="en-GB" sz="1800" dirty="0" smtClean="0"/>
              </a:p>
              <a:p>
                <a:endParaRPr lang="en-GB" sz="1800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198" y="1815201"/>
            <a:ext cx="5632715" cy="42245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229" y="6230898"/>
            <a:ext cx="4501218" cy="535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89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Fit induction model to average wind speed at each range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2F80455-B95E-4563-BCE1-6E41F1EBC0F9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024" y="1211881"/>
            <a:ext cx="6656845" cy="4992633"/>
          </a:xfrm>
        </p:spPr>
      </p:pic>
      <p:sp>
        <p:nvSpPr>
          <p:cNvPr id="8" name="Rectangle 7"/>
          <p:cNvSpPr/>
          <p:nvPr/>
        </p:nvSpPr>
        <p:spPr>
          <a:xfrm>
            <a:off x="3131128" y="2237508"/>
            <a:ext cx="699654" cy="2285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t"/>
          <a:lstStyle/>
          <a:p>
            <a:pPr algn="ctr">
              <a:spcAft>
                <a:spcPts val="300"/>
              </a:spcAft>
            </a:pPr>
            <a:endParaRPr lang="en-GB" sz="10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87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2F80455-B95E-4563-BCE1-6E41F1EBC0F9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Fit induction model to every single 10 min dataset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pic>
        <p:nvPicPr>
          <p:cNvPr id="11" name="Content Placeholder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97" y="1794025"/>
            <a:ext cx="4705096" cy="352882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226" y="1922423"/>
            <a:ext cx="4283393" cy="3400425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4651408" y="3423118"/>
            <a:ext cx="429702" cy="270635"/>
          </a:xfrm>
          <a:prstGeom prst="rightArrow">
            <a:avLst/>
          </a:prstGeom>
          <a:solidFill>
            <a:srgbClr val="E4E5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t"/>
          <a:lstStyle/>
          <a:p>
            <a:pPr algn="ctr">
              <a:spcAft>
                <a:spcPts val="300"/>
              </a:spcAft>
            </a:pPr>
            <a:endParaRPr lang="en-GB" sz="10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855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2F80455-B95E-4563-BCE1-6E41F1EBC0F9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Similar </a:t>
            </a:r>
            <a:r>
              <a:rPr lang="en-GB" dirty="0"/>
              <a:t>blockage </a:t>
            </a:r>
            <a:r>
              <a:rPr lang="en-GB" dirty="0" smtClean="0"/>
              <a:t>effects for the flat part of the Ct-curve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45" y="1200574"/>
            <a:ext cx="6350741" cy="4760008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6173728" y="2824692"/>
            <a:ext cx="3326672" cy="2954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78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Object 1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7217323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779" name="think-cell Slide" r:id="rId4" imgW="530" imgH="528" progId="TCLayout.ActiveDocument.1">
                  <p:embed/>
                </p:oleObj>
              </mc:Choice>
              <mc:Fallback>
                <p:oleObj name="think-cell Slide" r:id="rId4" imgW="530" imgH="52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2F80455-B95E-4563-BCE1-6E41F1EBC0F9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Turbine platform differences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2167" y="3270573"/>
            <a:ext cx="3714750" cy="294703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98" y="1641110"/>
            <a:ext cx="4370576" cy="32779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2167" y="275913"/>
            <a:ext cx="3727133" cy="2947035"/>
          </a:xfrm>
          <a:prstGeom prst="rect">
            <a:avLst/>
          </a:prstGeom>
        </p:spPr>
      </p:pic>
      <p:sp>
        <p:nvSpPr>
          <p:cNvPr id="20" name="Right Arrow 19"/>
          <p:cNvSpPr/>
          <p:nvPr/>
        </p:nvSpPr>
        <p:spPr>
          <a:xfrm rot="19487398">
            <a:off x="4821394" y="2012103"/>
            <a:ext cx="743028" cy="173537"/>
          </a:xfrm>
          <a:prstGeom prst="rightArrow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t"/>
          <a:lstStyle/>
          <a:p>
            <a:pPr algn="ctr">
              <a:spcAft>
                <a:spcPts val="300"/>
              </a:spcAft>
            </a:pPr>
            <a:endParaRPr lang="en-GB" sz="1000" b="1" dirty="0" smtClean="0">
              <a:solidFill>
                <a:schemeClr val="tx1"/>
              </a:solidFill>
            </a:endParaRPr>
          </a:p>
        </p:txBody>
      </p:sp>
      <p:sp>
        <p:nvSpPr>
          <p:cNvPr id="21" name="Right Arrow 20"/>
          <p:cNvSpPr/>
          <p:nvPr/>
        </p:nvSpPr>
        <p:spPr>
          <a:xfrm rot="1824563">
            <a:off x="4854785" y="4142456"/>
            <a:ext cx="743028" cy="173537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t"/>
          <a:lstStyle/>
          <a:p>
            <a:pPr algn="ctr">
              <a:spcAft>
                <a:spcPts val="300"/>
              </a:spcAft>
            </a:pPr>
            <a:endParaRPr lang="en-GB" sz="10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39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 reqver=&quot;21047&quot;&gt;&lt;version val=&quot;23049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/m_precDefaultNumber&gt;&lt;m_precDefaultPercent&gt;&lt;m_bNumberIsYear val=&quot;1&quot;/&gt;&lt;m_chMinusSymbol&gt;-&lt;/m_chMinusSymbol&gt;&lt;m_nDecimalDigits17909 val=&quot;0&quot;/&gt;&lt;m_chDecimalSymbol17909&gt;.&lt;/m_chDecimalSymbol17909&gt;&lt;m_nGroupingDigits17909 val=&quot;3&quot;/&gt;&lt;m_chGroupingSymbol17909&gt;,&lt;/m_chGroupingSymbol17909&gt;&lt;m_strSuffix17909&gt;%&lt;/m_strSuffix17909&gt;&lt;/m_precDefaultPercent&gt;&lt;m_precDefaultDate&gt;&lt;m_bNumberIsYear val=&quot;0&quot;/&gt;&lt;m_strFormatTime&gt;%d/%m/%Y&lt;/m_strFormatTime&gt;&lt;/m_precDefaultDate&gt;&lt;m_precDefaultYear&gt;&lt;m_bNumberIsYear val=&quot;0&quot;/&gt;&lt;/m_precDefaultYear&gt;&lt;m_precDefaultQuarter&gt;&lt;m_bNumberIsYear val=&quot;0&quot;/&gt;&lt;/m_precDefaultQuarter&gt;&lt;m_precDefaultMonth&gt;&lt;m_bNumberIsYear val=&quot;0&quot;/&gt;&lt;/m_precDefaultMonth&gt;&lt;m_precDefaultWeek&gt;&lt;m_bNumberIsYear val=&quot;0&quot;/&gt;&lt;/m_precDefaultWeek&gt;&lt;m_precDefaultDay&gt;&lt;m_bNumberIsYear val=&quot;0&quot;/&gt;&lt;/m_precDefaultDay&gt;&lt;m_mruColor&gt;&lt;m_vecMRU length=&quot;24&quot;&gt;&lt;elem m_fUsage=&quot;3.95863944825409630000E+000&quot;&gt;&lt;m_msothmcolidx val=&quot;0&quot;/&gt;&lt;m_rgb r=&quot;4a&quot; g=&quot;4c&quot; b=&quot;46&quot;/&gt;&lt;m_ppcolschidx tagver0=&quot;23004&quot; tagname0=&quot;m_ppcolschidxUNRECOGNIZED&quot; val=&quot;0&quot;/&gt;&lt;m_nBrightness val=&quot;0&quot;/&gt;&lt;/elem&gt;&lt;elem m_fUsage=&quot;2.41648773972507950000E+000&quot;&gt;&lt;m_msothmcolidx val=&quot;0&quot;/&gt;&lt;m_rgb r=&quot;c4&quot; g=&quot;d3&quot; b=&quot;e2&quot;/&gt;&lt;m_ppcolschidx tagver0=&quot;23004&quot; tagname0=&quot;m_ppcolschidxUNRECOGNIZED&quot; val=&quot;0&quot;/&gt;&lt;m_nBrightness val=&quot;0&quot;/&gt;&lt;/elem&gt;&lt;elem m_fUsage=&quot;2.00158286080943480000E+000&quot;&gt;&lt;m_msothmcolidx val=&quot;0&quot;/&gt;&lt;m_rgb r=&quot;93&quot; g=&quot;96&quot; b=&quot;7f&quot;/&gt;&lt;m_ppcolschidx tagver0=&quot;23004&quot; tagname0=&quot;m_ppcolschidxUNRECOGNIZED&quot; val=&quot;0&quot;/&gt;&lt;m_nBrightness val=&quot;0&quot;/&gt;&lt;/elem&gt;&lt;elem m_fUsage=&quot;1.03343990873886750000E+000&quot;&gt;&lt;m_msothmcolidx val=&quot;0&quot;/&gt;&lt;m_rgb r=&quot;18&quot; g=&quot;3a&quot; b=&quot;5c&quot;/&gt;&lt;m_ppcolschidx tagver0=&quot;23004&quot; tagname0=&quot;m_ppcolschidxUNRECOGNIZED&quot; val=&quot;0&quot;/&gt;&lt;m_nBrightness val=&quot;0&quot;/&gt;&lt;/elem&gt;&lt;elem m_fUsage=&quot;4.93839383473910150000E-001&quot;&gt;&lt;m_msothmcolidx val=&quot;0&quot;/&gt;&lt;m_rgb r=&quot;bf&quot; g=&quot;c1&quot; b=&quot;b4&quot;/&gt;&lt;m_ppcolschidx tagver0=&quot;23004&quot; tagname0=&quot;m_ppcolschidxUNRECOGNIZED&quot; val=&quot;0&quot;/&gt;&lt;m_nBrightness val=&quot;0&quot;/&gt;&lt;/elem&gt;&lt;elem m_fUsage=&quot;3.43368382029251570000E-002&quot;&gt;&lt;m_msothmcolidx val=&quot;0&quot;/&gt;&lt;m_rgb r=&quot;e9&quot; g=&quot;ea&quot; b=&quot;e6&quot;/&gt;&lt;m_ppcolschidx tagver0=&quot;23004&quot; tagname0=&quot;m_ppcolschidxUNRECOGNIZED&quot; val=&quot;0&quot;/&gt;&lt;m_nBrightness val=&quot;0&quot;/&gt;&lt;/elem&gt;&lt;elem m_fUsage=&quot;3.09031543826326430000E-002&quot;&gt;&lt;m_msothmcolidx val=&quot;0&quot;/&gt;&lt;m_rgb r=&quot;f0&quot; g=&quot;f7&quot; b=&quot;f9&quot;/&gt;&lt;m_ppcolschidx tagver0=&quot;23004&quot; tagname0=&quot;m_ppcolschidxUNRECOGNIZED&quot; val=&quot;0&quot;/&gt;&lt;m_nBrightness val=&quot;0&quot;/&gt;&lt;/elem&gt;&lt;elem m_fUsage=&quot;6.40548586304620120000E-003&quot;&gt;&lt;m_msothmcolidx val=&quot;0&quot;/&gt;&lt;m_rgb r=&quot;9c&quot; g=&quot;ca&quot; b=&quot;d8&quot;/&gt;&lt;m_ppcolschidx tagver0=&quot;23004&quot; tagname0=&quot;m_ppcolschidxUNRECOGNIZED&quot; val=&quot;0&quot;/&gt;&lt;m_nBrightness val=&quot;0&quot;/&gt;&lt;/elem&gt;&lt;elem m_fUsage=&quot;3.64428913891796540000E-003&quot;&gt;&lt;m_msothmcolidx val=&quot;0&quot;/&gt;&lt;m_rgb r=&quot;b4&quot; g=&quot;d7&quot; b=&quot;e1&quot;/&gt;&lt;m_ppcolschidx tagver0=&quot;23004&quot; tagname0=&quot;m_ppcolschidxUNRECOGNIZED&quot; val=&quot;0&quot;/&gt;&lt;m_nBrightness val=&quot;0&quot;/&gt;&lt;/elem&gt;&lt;elem m_fUsage=&quot;3.38139191352273020000E-003&quot;&gt;&lt;m_msothmcolidx val=&quot;0&quot;/&gt;&lt;m_rgb r=&quot;6b&quot; g=&quot;90&quot; b=&quot;b6&quot;/&gt;&lt;m_ppcolschidx tagver0=&quot;23004&quot; tagname0=&quot;m_ppcolschidxUNRECOGNIZED&quot; val=&quot;0&quot;/&gt;&lt;m_nBrightness val=&quot;0&quot;/&gt;&lt;/elem&gt;&lt;elem m_fUsage=&quot;2.85618256673318090000E-003&quot;&gt;&lt;m_msothmcolidx val=&quot;0&quot;/&gt;&lt;m_rgb r=&quot;6c&quot; g=&quot;b0&quot; b=&quot;d8&quot;/&gt;&lt;m_ppcolschidx tagver0=&quot;23004&quot; tagname0=&quot;m_ppcolschidxUNRECOGNIZED&quot; val=&quot;0&quot;/&gt;&lt;m_nBrightness val=&quot;0&quot;/&gt;&lt;/elem&gt;&lt;elem m_fUsage=&quot;2.73892744995341170000E-003&quot;&gt;&lt;m_msothmcolidx val=&quot;0&quot;/&gt;&lt;m_rgb r=&quot;8c&quot; g=&quot;b4&quot; b=&quot;1d&quot;/&gt;&lt;m_ppcolschidx tagver0=&quot;23004&quot; tagname0=&quot;m_ppcolschidxUNRECOGNIZED&quot; val=&quot;0&quot;/&gt;&lt;m_nBrightness val=&quot;0&quot;/&gt;&lt;/elem&gt;&lt;elem m_fUsage=&quot;2.57056431005986280000E-003&quot;&gt;&lt;m_msothmcolidx val=&quot;0&quot;/&gt;&lt;m_rgb r=&quot;3a&quot; g=&quot;7d&quot; b=&quot;91&quot;/&gt;&lt;m_ppcolschidx tagver0=&quot;23004&quot; tagname0=&quot;m_ppcolschidxUNRECOGNIZED&quot; val=&quot;0&quot;/&gt;&lt;m_nBrightness val=&quot;0&quot;/&gt;&lt;/elem&gt;&lt;elem m_fUsage=&quot;2.31361205736838740000E-003&quot;&gt;&lt;m_msothmcolidx val=&quot;0&quot;/&gt;&lt;m_rgb r=&quot;f&quot; g=&quot;4b&quot; b=&quot;5f&quot;/&gt;&lt;m_ppcolschidx tagver0=&quot;23004&quot; tagname0=&quot;m_ppcolschidxUNRECOGNIZED&quot; val=&quot;0&quot;/&gt;&lt;m_nBrightness val=&quot;0&quot;/&gt;&lt;/elem&gt;&lt;elem m_fUsage=&quot;1.45874224981556650000E-003&quot;&gt;&lt;m_msothmcolidx val=&quot;0&quot;/&gt;&lt;m_rgb r=&quot;d2&quot; g=&quot;e7&quot; b=&quot;ed&quot;/&gt;&lt;m_ppcolschidx tagver0=&quot;23004&quot; tagname0=&quot;m_ppcolschidxUNRECOGNIZED&quot; val=&quot;0&quot;/&gt;&lt;m_nBrightness val=&quot;0&quot;/&gt;&lt;/elem&gt;&lt;elem m_fUsage=&quot;1.41467478182107630000E-003&quot;&gt;&lt;m_msothmcolidx val=&quot;0&quot;/&gt;&lt;m_rgb r=&quot;6c&quot; g=&quot;b0&quot; b=&quot;c4&quot;/&gt;&lt;m_ppcolschidx tagver0=&quot;23004&quot; tagname0=&quot;m_ppcolschidxUNRECOGNIZED&quot; val=&quot;0&quot;/&gt;&lt;m_nBrightness val=&quot;0&quot;/&gt;&lt;/elem&gt;&lt;elem m_fUsage=&quot;1.31002050863762210000E-003&quot;&gt;&lt;m_msothmcolidx val=&quot;0&quot;/&gt;&lt;m_rgb r=&quot;d2&quot; g=&quot;d5&quot; b=&quot;ed&quot;/&gt;&lt;m_ppcolschidx tagver0=&quot;23004&quot; tagname0=&quot;m_ppcolschidxUNRECOGNIZED&quot; val=&quot;0&quot;/&gt;&lt;m_nBrightness val=&quot;0&quot;/&gt;&lt;/elem&gt;&lt;elem m_fUsage=&quot;1.06111661199647390000E-003&quot;&gt;&lt;m_msothmcolidx val=&quot;0&quot;/&gt;&lt;m_rgb r=&quot;b4&quot; g=&quot;d7&quot; b=&quot;19&quot;/&gt;&lt;m_ppcolschidx tagver0=&quot;23004&quot; tagname0=&quot;m_ppcolschidxUNRECOGNIZED&quot; val=&quot;0&quot;/&gt;&lt;m_nBrightness val=&quot;0&quot;/&gt;&lt;/elem&gt;&lt;elem m_fUsage=&quot;8.25591373342035650000E-004&quot;&gt;&lt;m_msothmcolidx val=&quot;0&quot;/&gt;&lt;m_rgb r=&quot;52&quot; g=&quot;a3&quot; b=&quot;ba&quot;/&gt;&lt;m_ppcolschidx tagver0=&quot;23004&quot; tagname0=&quot;m_ppcolschidxUNRECOGNIZED&quot; val=&quot;0&quot;/&gt;&lt;m_nBrightness val=&quot;0&quot;/&gt;&lt;/elem&gt;&lt;elem m_fUsage=&quot;2.77390501186752770000E-004&quot;&gt;&lt;m_msothmcolidx val=&quot;0&quot;/&gt;&lt;m_rgb r=&quot;74&quot; g=&quot;b4&quot; b=&quot;c7&quot;/&gt;&lt;m_ppcolschidx tagver0=&quot;23004&quot; tagname0=&quot;m_ppcolschidxUNRECOGNIZED&quot; val=&quot;0&quot;/&gt;&lt;m_nBrightness val=&quot;0&quot;/&gt;&lt;/elem&gt;&lt;elem m_fUsage=&quot;2.52736729752820230000E-004&quot;&gt;&lt;m_msothmcolidx val=&quot;0&quot;/&gt;&lt;m_rgb r=&quot;3f&quot; g=&quot;86&quot; b=&quot;9a&quot;/&gt;&lt;m_ppcolschidx tagver0=&quot;23004&quot; tagname0=&quot;m_ppcolschidxUNRECOGNIZED&quot; val=&quot;0&quot;/&gt;&lt;m_nBrightness val=&quot;0&quot;/&gt;&lt;/elem&gt;&lt;elem m_fUsage=&quot;1.09292680298895930000E-004&quot;&gt;&lt;m_msothmcolidx val=&quot;0&quot;/&gt;&lt;m_rgb r=&quot;35&quot; g=&quot;72&quot; b=&quot;84&quot;/&gt;&lt;m_ppcolschidx tagver0=&quot;23004&quot; tagname0=&quot;m_ppcolschidxUNRECOGNIZED&quot; val=&quot;0&quot;/&gt;&lt;m_nBrightness val=&quot;0&quot;/&gt;&lt;/elem&gt;&lt;elem m_fUsage=&quot;9.22719639801246580000E-005&quot;&gt;&lt;m_msothmcolidx val=&quot;0&quot;/&gt;&lt;m_rgb r=&quot;42&quot; g=&quot;8f&quot; b=&quot;a6&quot;/&gt;&lt;m_ppcolschidx tagver0=&quot;23004&quot; tagname0=&quot;m_ppcolschidxUNRECOGNIZED&quot; val=&quot;0&quot;/&gt;&lt;m_nBrightness val=&quot;0&quot;/&gt;&lt;/elem&gt;&lt;elem m_fUsage=&quot;2.56283152765449960000E-005&quot;&gt;&lt;m_msothmcolidx val=&quot;0&quot;/&gt;&lt;m_rgb r=&quot;46&quot; g=&quot;97&quot; b=&quot;ae&quot;/&gt;&lt;m_ppcolschidx tagver0=&quot;23004&quot; tagname0=&quot;m_ppcolschidxUNRECOGNIZED&quot; val=&quot;0&quot;/&gt;&lt;m_nBrightness val=&quot;0&quot;/&gt;&lt;/elem&gt;&lt;/m_vecMRU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STsDmOT1kK64mNkRYt0G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STsDmOT1kK64mNkRYt0G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STsDmOT1kK64mNkRYt0GA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STsDmOT1kK64mNkRYt0GA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EEPSOURCEFORMATTING" val="KeepSourceFormatting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STsDmOT1kK64mNkRYt0G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STsDmOT1kK64mNkRYt0G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DONG Energy Template A4">
  <a:themeElements>
    <a:clrScheme name="DONG Energy">
      <a:dk1>
        <a:sysClr val="windowText" lastClr="000000"/>
      </a:dk1>
      <a:lt1>
        <a:sysClr val="window" lastClr="FFFFFF"/>
      </a:lt1>
      <a:dk2>
        <a:srgbClr val="D4D47E"/>
      </a:dk2>
      <a:lt2>
        <a:srgbClr val="646B00"/>
      </a:lt2>
      <a:accent1>
        <a:srgbClr val="183A5C"/>
      </a:accent1>
      <a:accent2>
        <a:srgbClr val="6B90B6"/>
      </a:accent2>
      <a:accent3>
        <a:srgbClr val="C4D3E2"/>
      </a:accent3>
      <a:accent4>
        <a:srgbClr val="4A4C46"/>
      </a:accent4>
      <a:accent5>
        <a:srgbClr val="939680"/>
      </a:accent5>
      <a:accent6>
        <a:srgbClr val="BFC1B4"/>
      </a:accent6>
      <a:hlink>
        <a:srgbClr val="A05D15"/>
      </a:hlink>
      <a:folHlink>
        <a:srgbClr val="E8AF7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</a:spPr>
      <a:bodyPr lIns="72000" tIns="36000" rIns="72000" bIns="36000" rtlCol="0" anchor="t"/>
      <a:lstStyle>
        <a:defPPr>
          <a:spcAft>
            <a:spcPts val="300"/>
          </a:spcAft>
          <a:defRPr sz="1000" b="1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fontAlgn="auto">
          <a:spcAft>
            <a:spcPts val="600"/>
          </a:spcAft>
          <a:defRPr sz="10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A4 DONG Energy Landscape</Template>
  <TotalTime>0</TotalTime>
  <Words>189</Words>
  <Application>Microsoft Office PowerPoint</Application>
  <PresentationFormat>A4 Paper (210x297 mm)</PresentationFormat>
  <Paragraphs>68</Paragraphs>
  <Slides>14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Cambria Math</vt:lpstr>
      <vt:lpstr>Courier New</vt:lpstr>
      <vt:lpstr>Wingdings</vt:lpstr>
      <vt:lpstr>DONG Energy Template A4</vt:lpstr>
      <vt:lpstr>think-cell Slide</vt:lpstr>
      <vt:lpstr>Measurements of the wind turbine induction zone</vt:lpstr>
      <vt:lpstr>Introduction</vt:lpstr>
      <vt:lpstr>Wind Iris measurement setup</vt:lpstr>
      <vt:lpstr>Data filtering</vt:lpstr>
      <vt:lpstr>Model of the upstream induction zone</vt:lpstr>
      <vt:lpstr>Fit induction model to average wind speed at each range</vt:lpstr>
      <vt:lpstr>Fit induction model to every single 10 min dataset</vt:lpstr>
      <vt:lpstr>Similar blockage effects for the flat part of the Ct-curve</vt:lpstr>
      <vt:lpstr>Turbine platform differences</vt:lpstr>
      <vt:lpstr>Comparison of measurement campaigns</vt:lpstr>
      <vt:lpstr>AEP issue #1: Measured power curve at different ranges and at U_∞</vt:lpstr>
      <vt:lpstr>AEP issue #2: Filtering away the real conditions </vt:lpstr>
      <vt:lpstr>Conclusion</vt:lpstr>
      <vt:lpstr>Fitting the induction model to data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2016-11-11T06:33:07Z</dcterms:created>
  <dcterms:modified xsi:type="dcterms:W3CDTF">2016-12-13T08:50:00Z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D_DocumentLanguage">
    <vt:lpwstr>en-GB</vt:lpwstr>
  </property>
</Properties>
</file>